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media/image121.svg" ContentType="image/svg+xml"/>
  <Override PartName="/ppt/media/image124.svg" ContentType="image/svg+xml"/>
  <Override PartName="/ppt/media/image14.svg" ContentType="image/svg+xml"/>
  <Override PartName="/ppt/media/image16.svg" ContentType="image/svg+xml"/>
  <Override PartName="/ppt/media/image18.svg" ContentType="image/svg+xml"/>
  <Override PartName="/ppt/media/image20.svg" ContentType="image/svg+xml"/>
  <Override PartName="/ppt/media/image22.svg" ContentType="image/svg+xml"/>
  <Override PartName="/ppt/media/image24.svg" ContentType="image/svg+xml"/>
  <Override PartName="/ppt/media/image26.svg" ContentType="image/svg+xml"/>
  <Override PartName="/ppt/media/image28.svg" ContentType="image/svg+xml"/>
  <Override PartName="/ppt/media/image3.svg" ContentType="image/svg+xml"/>
  <Override PartName="/ppt/media/image30.svg" ContentType="image/svg+xml"/>
  <Override PartName="/ppt/media/image32.svg" ContentType="image/svg+xml"/>
  <Override PartName="/ppt/media/image34.svg" ContentType="image/svg+xml"/>
  <Override PartName="/ppt/media/image36.svg" ContentType="image/svg+xml"/>
  <Override PartName="/ppt/media/image38.svg" ContentType="image/svg+xml"/>
  <Override PartName="/ppt/media/image40.svg" ContentType="image/svg+xml"/>
  <Override PartName="/ppt/media/image43.svg" ContentType="image/svg+xml"/>
  <Override PartName="/ppt/media/image45.svg" ContentType="image/svg+xml"/>
  <Override PartName="/ppt/media/image47.svg" ContentType="image/svg+xml"/>
  <Override PartName="/ppt/media/image49.svg" ContentType="image/svg+xml"/>
  <Override PartName="/ppt/media/image5.svg" ContentType="image/svg+xml"/>
  <Override PartName="/ppt/media/image53.svg" ContentType="image/svg+xml"/>
  <Override PartName="/ppt/media/image7.svg" ContentType="image/svg+xml"/>
  <Override PartName="/ppt/media/image9.svg" ContentType="image/svg+xml"/>
  <Override PartName="/ppt/media/image95.svg" ContentType="image/svg+xml"/>
  <Override PartName="/ppt/media/image97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3" r:id="rId51"/>
    <p:sldId id="304" r:id="rId52"/>
    <p:sldId id="305" r:id="rId53"/>
    <p:sldId id="306" r:id="rId54"/>
  </p:sldIdLst>
  <p:sldSz cx="18288000" cy="10287000"/>
  <p:notesSz cx="6858000" cy="9144000"/>
  <p:embeddedFontLst>
    <p:embeddedFont>
      <p:font typeface="Arimo Bold" panose="020B0704020202020204"/>
      <p:bold r:id="rId58"/>
    </p:embeddedFont>
    <p:embeddedFont>
      <p:font typeface="Arimo" panose="020B0604020202020204"/>
      <p:regular r:id="rId59"/>
    </p:embeddedFont>
    <p:embeddedFont>
      <p:font typeface="Calibri" panose="020F0502020204030204" charset="0"/>
      <p:regular r:id="rId60"/>
      <p:bold r:id="rId61"/>
      <p:italic r:id="rId62"/>
      <p:boldItalic r:id="rId63"/>
    </p:embeddedFont>
    <p:embeddedFont>
      <p:font typeface="Arimo Bold Italics" panose="020B0704020202090204"/>
      <p:boldItalic r:id="rId6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4" userDrawn="1">
          <p15:clr>
            <a:srgbClr val="A4A3A4"/>
          </p15:clr>
        </p15:guide>
        <p15:guide id="2" pos="288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 showGuides="1">
      <p:cViewPr varScale="1">
        <p:scale>
          <a:sx n="74" d="100"/>
          <a:sy n="74" d="100"/>
        </p:scale>
        <p:origin x="-1092" y="-90"/>
      </p:cViewPr>
      <p:guideLst>
        <p:guide orient="horz" pos="2154"/>
        <p:guide pos="288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4" Type="http://schemas.openxmlformats.org/officeDocument/2006/relationships/font" Target="fonts/font7.fntdata"/><Relationship Id="rId63" Type="http://schemas.openxmlformats.org/officeDocument/2006/relationships/font" Target="fonts/font6.fntdata"/><Relationship Id="rId62" Type="http://schemas.openxmlformats.org/officeDocument/2006/relationships/font" Target="fonts/font5.fntdata"/><Relationship Id="rId61" Type="http://schemas.openxmlformats.org/officeDocument/2006/relationships/font" Target="fonts/font4.fntdata"/><Relationship Id="rId60" Type="http://schemas.openxmlformats.org/officeDocument/2006/relationships/font" Target="fonts/font3.fntdata"/><Relationship Id="rId6" Type="http://schemas.openxmlformats.org/officeDocument/2006/relationships/slide" Target="slides/slide3.xml"/><Relationship Id="rId59" Type="http://schemas.openxmlformats.org/officeDocument/2006/relationships/font" Target="fonts/font2.fntdata"/><Relationship Id="rId58" Type="http://schemas.openxmlformats.org/officeDocument/2006/relationships/font" Target="fonts/font1.fntdata"/><Relationship Id="rId57" Type="http://schemas.openxmlformats.org/officeDocument/2006/relationships/tableStyles" Target="tableStyles.xml"/><Relationship Id="rId56" Type="http://schemas.openxmlformats.org/officeDocument/2006/relationships/viewProps" Target="viewProps.xml"/><Relationship Id="rId55" Type="http://schemas.openxmlformats.org/officeDocument/2006/relationships/presProps" Target="presProps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</a:fld>
            <a:endParaRPr lang="cs-CZ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  <a:endParaRPr lang="cs-CZ" smtClean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null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  <a:endParaRPr lang="cs-CZ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  <a:endParaRPr lang="cs-CZ" smtClean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null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  <a:endParaRPr lang="cs-CZ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svg"/><Relationship Id="rId8" Type="http://schemas.openxmlformats.org/officeDocument/2006/relationships/image" Target="../media/image8.png"/><Relationship Id="rId7" Type="http://schemas.openxmlformats.org/officeDocument/2006/relationships/image" Target="../media/image7.svg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4" Type="http://schemas.openxmlformats.org/officeDocument/2006/relationships/notesSlide" Target="../notesSlides/notesSlide1.xml"/><Relationship Id="rId13" Type="http://schemas.openxmlformats.org/officeDocument/2006/relationships/slideLayout" Target="../slideLayouts/slideLayout7.xml"/><Relationship Id="rId12" Type="http://schemas.openxmlformats.org/officeDocument/2006/relationships/image" Target="../media/image12.png"/><Relationship Id="rId11" Type="http://schemas.openxmlformats.org/officeDocument/2006/relationships/image" Target="../media/image11.png"/><Relationship Id="rId10" Type="http://schemas.openxmlformats.org/officeDocument/2006/relationships/image" Target="../media/image10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53.svg"/><Relationship Id="rId7" Type="http://schemas.openxmlformats.org/officeDocument/2006/relationships/image" Target="../media/image52.png"/><Relationship Id="rId6" Type="http://schemas.openxmlformats.org/officeDocument/2006/relationships/image" Target="../media/image51.png"/><Relationship Id="rId5" Type="http://schemas.openxmlformats.org/officeDocument/2006/relationships/image" Target="../media/image38.svg"/><Relationship Id="rId4" Type="http://schemas.openxmlformats.org/officeDocument/2006/relationships/image" Target="../media/image37.png"/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image" Target="../media/image58.png"/><Relationship Id="rId8" Type="http://schemas.openxmlformats.org/officeDocument/2006/relationships/image" Target="../media/image57.png"/><Relationship Id="rId7" Type="http://schemas.openxmlformats.org/officeDocument/2006/relationships/image" Target="../media/image38.svg"/><Relationship Id="rId6" Type="http://schemas.openxmlformats.org/officeDocument/2006/relationships/image" Target="../media/image56.png"/><Relationship Id="rId5" Type="http://schemas.openxmlformats.org/officeDocument/2006/relationships/image" Target="../media/image53.svg"/><Relationship Id="rId4" Type="http://schemas.openxmlformats.org/officeDocument/2006/relationships/image" Target="../media/image55.png"/><Relationship Id="rId3" Type="http://schemas.openxmlformats.org/officeDocument/2006/relationships/image" Target="../media/image32.svg"/><Relationship Id="rId2" Type="http://schemas.openxmlformats.org/officeDocument/2006/relationships/image" Target="../media/image54.png"/><Relationship Id="rId12" Type="http://schemas.openxmlformats.org/officeDocument/2006/relationships/slideLayout" Target="../slideLayouts/slideLayout7.xml"/><Relationship Id="rId11" Type="http://schemas.openxmlformats.org/officeDocument/2006/relationships/image" Target="../media/image60.png"/><Relationship Id="rId10" Type="http://schemas.openxmlformats.org/officeDocument/2006/relationships/image" Target="../media/image59.png"/><Relationship Id="rId1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11.png"/><Relationship Id="rId7" Type="http://schemas.openxmlformats.org/officeDocument/2006/relationships/image" Target="../media/image35.png"/><Relationship Id="rId6" Type="http://schemas.openxmlformats.org/officeDocument/2006/relationships/image" Target="../media/image10.png"/><Relationship Id="rId5" Type="http://schemas.openxmlformats.org/officeDocument/2006/relationships/image" Target="../media/image34.svg"/><Relationship Id="rId4" Type="http://schemas.openxmlformats.org/officeDocument/2006/relationships/image" Target="../media/image61.png"/><Relationship Id="rId3" Type="http://schemas.openxmlformats.org/officeDocument/2006/relationships/image" Target="../media/image32.svg"/><Relationship Id="rId2" Type="http://schemas.openxmlformats.org/officeDocument/2006/relationships/image" Target="../media/image54.png"/><Relationship Id="rId1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64.png"/><Relationship Id="rId7" Type="http://schemas.openxmlformats.org/officeDocument/2006/relationships/image" Target="../media/image63.png"/><Relationship Id="rId6" Type="http://schemas.openxmlformats.org/officeDocument/2006/relationships/image" Target="../media/image38.svg"/><Relationship Id="rId5" Type="http://schemas.openxmlformats.org/officeDocument/2006/relationships/image" Target="../media/image56.png"/><Relationship Id="rId4" Type="http://schemas.openxmlformats.org/officeDocument/2006/relationships/image" Target="../media/image62.png"/><Relationship Id="rId3" Type="http://schemas.openxmlformats.org/officeDocument/2006/relationships/image" Target="../media/image32.svg"/><Relationship Id="rId2" Type="http://schemas.openxmlformats.org/officeDocument/2006/relationships/image" Target="../media/image54.png"/><Relationship Id="rId1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67.png"/><Relationship Id="rId7" Type="http://schemas.openxmlformats.org/officeDocument/2006/relationships/image" Target="../media/image66.png"/><Relationship Id="rId6" Type="http://schemas.openxmlformats.org/officeDocument/2006/relationships/image" Target="../media/image65.png"/><Relationship Id="rId5" Type="http://schemas.openxmlformats.org/officeDocument/2006/relationships/image" Target="../media/image38.svg"/><Relationship Id="rId4" Type="http://schemas.openxmlformats.org/officeDocument/2006/relationships/image" Target="../media/image56.png"/><Relationship Id="rId3" Type="http://schemas.openxmlformats.org/officeDocument/2006/relationships/image" Target="../media/image32.svg"/><Relationship Id="rId2" Type="http://schemas.openxmlformats.org/officeDocument/2006/relationships/image" Target="../media/image54.png"/><Relationship Id="rId1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69.png"/><Relationship Id="rId7" Type="http://schemas.openxmlformats.org/officeDocument/2006/relationships/image" Target="../media/image68.png"/><Relationship Id="rId6" Type="http://schemas.openxmlformats.org/officeDocument/2006/relationships/image" Target="../media/image38.svg"/><Relationship Id="rId5" Type="http://schemas.openxmlformats.org/officeDocument/2006/relationships/image" Target="../media/image56.png"/><Relationship Id="rId4" Type="http://schemas.openxmlformats.org/officeDocument/2006/relationships/image" Target="../media/image62.png"/><Relationship Id="rId3" Type="http://schemas.openxmlformats.org/officeDocument/2006/relationships/image" Target="../media/image32.svg"/><Relationship Id="rId2" Type="http://schemas.openxmlformats.org/officeDocument/2006/relationships/image" Target="../media/image54.png"/><Relationship Id="rId1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72.png"/><Relationship Id="rId7" Type="http://schemas.openxmlformats.org/officeDocument/2006/relationships/image" Target="../media/image71.png"/><Relationship Id="rId6" Type="http://schemas.openxmlformats.org/officeDocument/2006/relationships/image" Target="../media/image70.png"/><Relationship Id="rId5" Type="http://schemas.openxmlformats.org/officeDocument/2006/relationships/image" Target="../media/image38.svg"/><Relationship Id="rId4" Type="http://schemas.openxmlformats.org/officeDocument/2006/relationships/image" Target="../media/image56.png"/><Relationship Id="rId3" Type="http://schemas.openxmlformats.org/officeDocument/2006/relationships/image" Target="../media/image32.svg"/><Relationship Id="rId2" Type="http://schemas.openxmlformats.org/officeDocument/2006/relationships/image" Target="../media/image54.png"/><Relationship Id="rId1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74.png"/><Relationship Id="rId7" Type="http://schemas.openxmlformats.org/officeDocument/2006/relationships/image" Target="../media/image73.png"/><Relationship Id="rId6" Type="http://schemas.openxmlformats.org/officeDocument/2006/relationships/image" Target="../media/image38.svg"/><Relationship Id="rId5" Type="http://schemas.openxmlformats.org/officeDocument/2006/relationships/image" Target="../media/image56.png"/><Relationship Id="rId4" Type="http://schemas.openxmlformats.org/officeDocument/2006/relationships/image" Target="../media/image62.png"/><Relationship Id="rId3" Type="http://schemas.openxmlformats.org/officeDocument/2006/relationships/image" Target="../media/image32.svg"/><Relationship Id="rId2" Type="http://schemas.openxmlformats.org/officeDocument/2006/relationships/image" Target="../media/image54.png"/><Relationship Id="rId1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75.png"/><Relationship Id="rId5" Type="http://schemas.openxmlformats.org/officeDocument/2006/relationships/image" Target="../media/image38.svg"/><Relationship Id="rId4" Type="http://schemas.openxmlformats.org/officeDocument/2006/relationships/image" Target="../media/image56.png"/><Relationship Id="rId3" Type="http://schemas.openxmlformats.org/officeDocument/2006/relationships/image" Target="../media/image32.svg"/><Relationship Id="rId2" Type="http://schemas.openxmlformats.org/officeDocument/2006/relationships/image" Target="../media/image54.png"/><Relationship Id="rId1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image" Target="../media/image78.png"/><Relationship Id="rId8" Type="http://schemas.openxmlformats.org/officeDocument/2006/relationships/image" Target="../media/image77.png"/><Relationship Id="rId7" Type="http://schemas.openxmlformats.org/officeDocument/2006/relationships/image" Target="../media/image76.png"/><Relationship Id="rId6" Type="http://schemas.openxmlformats.org/officeDocument/2006/relationships/image" Target="../media/image38.svg"/><Relationship Id="rId5" Type="http://schemas.openxmlformats.org/officeDocument/2006/relationships/image" Target="../media/image56.png"/><Relationship Id="rId4" Type="http://schemas.openxmlformats.org/officeDocument/2006/relationships/image" Target="../media/image62.png"/><Relationship Id="rId3" Type="http://schemas.openxmlformats.org/officeDocument/2006/relationships/image" Target="../media/image32.svg"/><Relationship Id="rId2" Type="http://schemas.openxmlformats.org/officeDocument/2006/relationships/image" Target="../media/image54.png"/><Relationship Id="rId11" Type="http://schemas.openxmlformats.org/officeDocument/2006/relationships/slideLayout" Target="../slideLayouts/slideLayout7.xml"/><Relationship Id="rId10" Type="http://schemas.openxmlformats.org/officeDocument/2006/relationships/image" Target="../media/image79.png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image" Target="../media/image20.svg"/><Relationship Id="rId8" Type="http://schemas.openxmlformats.org/officeDocument/2006/relationships/image" Target="../media/image19.png"/><Relationship Id="rId7" Type="http://schemas.openxmlformats.org/officeDocument/2006/relationships/image" Target="../media/image18.svg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Relationship Id="rId3" Type="http://schemas.openxmlformats.org/officeDocument/2006/relationships/image" Target="../media/image14.svg"/><Relationship Id="rId21" Type="http://schemas.openxmlformats.org/officeDocument/2006/relationships/slideLayout" Target="../slideLayouts/slideLayout7.xml"/><Relationship Id="rId20" Type="http://schemas.openxmlformats.org/officeDocument/2006/relationships/image" Target="../media/image30.svg"/><Relationship Id="rId2" Type="http://schemas.openxmlformats.org/officeDocument/2006/relationships/image" Target="../media/image13.png"/><Relationship Id="rId19" Type="http://schemas.openxmlformats.org/officeDocument/2006/relationships/image" Target="../media/image29.png"/><Relationship Id="rId18" Type="http://schemas.openxmlformats.org/officeDocument/2006/relationships/image" Target="../media/image28.svg"/><Relationship Id="rId17" Type="http://schemas.openxmlformats.org/officeDocument/2006/relationships/image" Target="../media/image27.png"/><Relationship Id="rId16" Type="http://schemas.openxmlformats.org/officeDocument/2006/relationships/image" Target="../media/image26.svg"/><Relationship Id="rId15" Type="http://schemas.openxmlformats.org/officeDocument/2006/relationships/image" Target="../media/image25.png"/><Relationship Id="rId14" Type="http://schemas.openxmlformats.org/officeDocument/2006/relationships/image" Target="../media/image24.svg"/><Relationship Id="rId13" Type="http://schemas.openxmlformats.org/officeDocument/2006/relationships/image" Target="../media/image23.png"/><Relationship Id="rId12" Type="http://schemas.openxmlformats.org/officeDocument/2006/relationships/image" Target="../media/image10.png"/><Relationship Id="rId11" Type="http://schemas.openxmlformats.org/officeDocument/2006/relationships/image" Target="../media/image22.svg"/><Relationship Id="rId10" Type="http://schemas.openxmlformats.org/officeDocument/2006/relationships/image" Target="../media/image21.png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80.png"/><Relationship Id="rId5" Type="http://schemas.openxmlformats.org/officeDocument/2006/relationships/image" Target="../media/image38.svg"/><Relationship Id="rId4" Type="http://schemas.openxmlformats.org/officeDocument/2006/relationships/image" Target="../media/image56.png"/><Relationship Id="rId3" Type="http://schemas.openxmlformats.org/officeDocument/2006/relationships/image" Target="../media/image32.svg"/><Relationship Id="rId2" Type="http://schemas.openxmlformats.org/officeDocument/2006/relationships/image" Target="../media/image54.png"/><Relationship Id="rId1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82.png"/><Relationship Id="rId7" Type="http://schemas.openxmlformats.org/officeDocument/2006/relationships/image" Target="../media/image81.png"/><Relationship Id="rId6" Type="http://schemas.openxmlformats.org/officeDocument/2006/relationships/image" Target="../media/image38.svg"/><Relationship Id="rId5" Type="http://schemas.openxmlformats.org/officeDocument/2006/relationships/image" Target="../media/image56.png"/><Relationship Id="rId4" Type="http://schemas.openxmlformats.org/officeDocument/2006/relationships/image" Target="../media/image62.png"/><Relationship Id="rId3" Type="http://schemas.openxmlformats.org/officeDocument/2006/relationships/image" Target="../media/image32.svg"/><Relationship Id="rId2" Type="http://schemas.openxmlformats.org/officeDocument/2006/relationships/image" Target="../media/image54.png"/><Relationship Id="rId1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84.png"/><Relationship Id="rId7" Type="http://schemas.openxmlformats.org/officeDocument/2006/relationships/image" Target="../media/image83.png"/><Relationship Id="rId6" Type="http://schemas.openxmlformats.org/officeDocument/2006/relationships/image" Target="../media/image38.svg"/><Relationship Id="rId5" Type="http://schemas.openxmlformats.org/officeDocument/2006/relationships/image" Target="../media/image56.png"/><Relationship Id="rId4" Type="http://schemas.openxmlformats.org/officeDocument/2006/relationships/image" Target="../media/image62.png"/><Relationship Id="rId3" Type="http://schemas.openxmlformats.org/officeDocument/2006/relationships/image" Target="../media/image32.svg"/><Relationship Id="rId2" Type="http://schemas.openxmlformats.org/officeDocument/2006/relationships/image" Target="../media/image54.png"/><Relationship Id="rId1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87.png"/><Relationship Id="rId7" Type="http://schemas.openxmlformats.org/officeDocument/2006/relationships/image" Target="../media/image86.png"/><Relationship Id="rId6" Type="http://schemas.openxmlformats.org/officeDocument/2006/relationships/image" Target="../media/image85.png"/><Relationship Id="rId5" Type="http://schemas.openxmlformats.org/officeDocument/2006/relationships/image" Target="../media/image38.svg"/><Relationship Id="rId4" Type="http://schemas.openxmlformats.org/officeDocument/2006/relationships/image" Target="../media/image56.png"/><Relationship Id="rId3" Type="http://schemas.openxmlformats.org/officeDocument/2006/relationships/image" Target="../media/image32.svg"/><Relationship Id="rId2" Type="http://schemas.openxmlformats.org/officeDocument/2006/relationships/image" Target="../media/image54.png"/><Relationship Id="rId1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89.png"/><Relationship Id="rId4" Type="http://schemas.openxmlformats.org/officeDocument/2006/relationships/image" Target="../media/image38.svg"/><Relationship Id="rId3" Type="http://schemas.openxmlformats.org/officeDocument/2006/relationships/image" Target="../media/image56.png"/><Relationship Id="rId2" Type="http://schemas.openxmlformats.org/officeDocument/2006/relationships/image" Target="../media/image88.png"/><Relationship Id="rId1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38.svg"/><Relationship Id="rId3" Type="http://schemas.openxmlformats.org/officeDocument/2006/relationships/image" Target="../media/image56.png"/><Relationship Id="rId2" Type="http://schemas.openxmlformats.org/officeDocument/2006/relationships/image" Target="../media/image90.png"/><Relationship Id="rId1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93.png"/><Relationship Id="rId3" Type="http://schemas.openxmlformats.org/officeDocument/2006/relationships/image" Target="../media/image38.svg"/><Relationship Id="rId2" Type="http://schemas.openxmlformats.org/officeDocument/2006/relationships/image" Target="../media/image56.png"/><Relationship Id="rId1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8.svg"/><Relationship Id="rId2" Type="http://schemas.openxmlformats.org/officeDocument/2006/relationships/image" Target="../media/image56.png"/><Relationship Id="rId1" Type="http://schemas.openxmlformats.org/officeDocument/2006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11.png"/><Relationship Id="rId7" Type="http://schemas.openxmlformats.org/officeDocument/2006/relationships/image" Target="../media/image35.png"/><Relationship Id="rId6" Type="http://schemas.openxmlformats.org/officeDocument/2006/relationships/image" Target="../media/image10.png"/><Relationship Id="rId5" Type="http://schemas.openxmlformats.org/officeDocument/2006/relationships/image" Target="../media/image34.svg"/><Relationship Id="rId4" Type="http://schemas.openxmlformats.org/officeDocument/2006/relationships/image" Target="../media/image61.png"/><Relationship Id="rId3" Type="http://schemas.openxmlformats.org/officeDocument/2006/relationships/image" Target="../media/image32.svg"/><Relationship Id="rId2" Type="http://schemas.openxmlformats.org/officeDocument/2006/relationships/image" Target="../media/image54.png"/><Relationship Id="rId1" Type="http://schemas.openxmlformats.org/officeDocument/2006/relationships/image" Target="../media/image1.png"/></Relationships>
</file>

<file path=ppt/slides/_rels/slide29.xml.rels><?xml version="1.0" encoding="UTF-8" standalone="yes"?>
<Relationships xmlns="http://schemas.openxmlformats.org/package/2006/relationships"><Relationship Id="rId9" Type="http://schemas.openxmlformats.org/officeDocument/2006/relationships/image" Target="../media/image38.svg"/><Relationship Id="rId8" Type="http://schemas.openxmlformats.org/officeDocument/2006/relationships/image" Target="../media/image56.png"/><Relationship Id="rId7" Type="http://schemas.openxmlformats.org/officeDocument/2006/relationships/image" Target="../media/image97.svg"/><Relationship Id="rId6" Type="http://schemas.openxmlformats.org/officeDocument/2006/relationships/image" Target="../media/image96.png"/><Relationship Id="rId5" Type="http://schemas.openxmlformats.org/officeDocument/2006/relationships/image" Target="../media/image95.svg"/><Relationship Id="rId4" Type="http://schemas.openxmlformats.org/officeDocument/2006/relationships/image" Target="../media/image94.png"/><Relationship Id="rId3" Type="http://schemas.openxmlformats.org/officeDocument/2006/relationships/image" Target="../media/image32.svg"/><Relationship Id="rId2" Type="http://schemas.openxmlformats.org/officeDocument/2006/relationships/image" Target="../media/image54.png"/><Relationship Id="rId11" Type="http://schemas.openxmlformats.org/officeDocument/2006/relationships/slideLayout" Target="../slideLayouts/slideLayout7.xml"/><Relationship Id="rId10" Type="http://schemas.openxmlformats.org/officeDocument/2006/relationships/image" Target="../media/image98.png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11.png"/><Relationship Id="rId7" Type="http://schemas.openxmlformats.org/officeDocument/2006/relationships/image" Target="../media/image35.png"/><Relationship Id="rId6" Type="http://schemas.openxmlformats.org/officeDocument/2006/relationships/image" Target="../media/image10.png"/><Relationship Id="rId5" Type="http://schemas.openxmlformats.org/officeDocument/2006/relationships/image" Target="../media/image34.svg"/><Relationship Id="rId4" Type="http://schemas.openxmlformats.org/officeDocument/2006/relationships/image" Target="../media/image33.png"/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9" Type="http://schemas.openxmlformats.org/officeDocument/2006/relationships/image" Target="../media/image38.svg"/><Relationship Id="rId8" Type="http://schemas.openxmlformats.org/officeDocument/2006/relationships/image" Target="../media/image56.png"/><Relationship Id="rId7" Type="http://schemas.openxmlformats.org/officeDocument/2006/relationships/image" Target="../media/image97.svg"/><Relationship Id="rId6" Type="http://schemas.openxmlformats.org/officeDocument/2006/relationships/image" Target="../media/image96.png"/><Relationship Id="rId5" Type="http://schemas.openxmlformats.org/officeDocument/2006/relationships/image" Target="../media/image95.svg"/><Relationship Id="rId4" Type="http://schemas.openxmlformats.org/officeDocument/2006/relationships/image" Target="../media/image94.png"/><Relationship Id="rId3" Type="http://schemas.openxmlformats.org/officeDocument/2006/relationships/image" Target="../media/image32.svg"/><Relationship Id="rId2" Type="http://schemas.openxmlformats.org/officeDocument/2006/relationships/image" Target="../media/image54.png"/><Relationship Id="rId12" Type="http://schemas.openxmlformats.org/officeDocument/2006/relationships/slideLayout" Target="../slideLayouts/slideLayout7.xml"/><Relationship Id="rId11" Type="http://schemas.openxmlformats.org/officeDocument/2006/relationships/image" Target="../media/image100.png"/><Relationship Id="rId10" Type="http://schemas.openxmlformats.org/officeDocument/2006/relationships/image" Target="../media/image99.png"/><Relationship Id="rId1" Type="http://schemas.openxmlformats.org/officeDocument/2006/relationships/image" Target="../media/image1.png"/></Relationships>
</file>

<file path=ppt/slides/_rels/slide31.xml.rels><?xml version="1.0" encoding="UTF-8" standalone="yes"?>
<Relationships xmlns="http://schemas.openxmlformats.org/package/2006/relationships"><Relationship Id="rId9" Type="http://schemas.openxmlformats.org/officeDocument/2006/relationships/image" Target="../media/image38.svg"/><Relationship Id="rId8" Type="http://schemas.openxmlformats.org/officeDocument/2006/relationships/image" Target="../media/image56.png"/><Relationship Id="rId7" Type="http://schemas.openxmlformats.org/officeDocument/2006/relationships/image" Target="../media/image97.svg"/><Relationship Id="rId6" Type="http://schemas.openxmlformats.org/officeDocument/2006/relationships/image" Target="../media/image96.png"/><Relationship Id="rId5" Type="http://schemas.openxmlformats.org/officeDocument/2006/relationships/image" Target="../media/image95.svg"/><Relationship Id="rId4" Type="http://schemas.openxmlformats.org/officeDocument/2006/relationships/image" Target="../media/image94.png"/><Relationship Id="rId3" Type="http://schemas.openxmlformats.org/officeDocument/2006/relationships/image" Target="../media/image32.svg"/><Relationship Id="rId2" Type="http://schemas.openxmlformats.org/officeDocument/2006/relationships/image" Target="../media/image54.png"/><Relationship Id="rId11" Type="http://schemas.openxmlformats.org/officeDocument/2006/relationships/slideLayout" Target="../slideLayouts/slideLayout7.xml"/><Relationship Id="rId10" Type="http://schemas.openxmlformats.org/officeDocument/2006/relationships/image" Target="../media/image101.png"/><Relationship Id="rId1" Type="http://schemas.openxmlformats.org/officeDocument/2006/relationships/image" Target="../media/image1.pn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02.png"/><Relationship Id="rId3" Type="http://schemas.openxmlformats.org/officeDocument/2006/relationships/image" Target="../media/image38.svg"/><Relationship Id="rId2" Type="http://schemas.openxmlformats.org/officeDocument/2006/relationships/image" Target="../media/image56.png"/><Relationship Id="rId1" Type="http://schemas.openxmlformats.org/officeDocument/2006/relationships/image" Target="../media/image1.png"/></Relationships>
</file>

<file path=ppt/slides/_rels/slide33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6.png"/><Relationship Id="rId8" Type="http://schemas.openxmlformats.org/officeDocument/2006/relationships/image" Target="../media/image105.png"/><Relationship Id="rId7" Type="http://schemas.openxmlformats.org/officeDocument/2006/relationships/image" Target="../media/image104.png"/><Relationship Id="rId6" Type="http://schemas.openxmlformats.org/officeDocument/2006/relationships/image" Target="../media/image103.png"/><Relationship Id="rId5" Type="http://schemas.openxmlformats.org/officeDocument/2006/relationships/image" Target="../media/image38.svg"/><Relationship Id="rId4" Type="http://schemas.openxmlformats.org/officeDocument/2006/relationships/image" Target="../media/image56.png"/><Relationship Id="rId3" Type="http://schemas.openxmlformats.org/officeDocument/2006/relationships/image" Target="../media/image32.svg"/><Relationship Id="rId2" Type="http://schemas.openxmlformats.org/officeDocument/2006/relationships/image" Target="../media/image54.png"/><Relationship Id="rId10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108.png"/><Relationship Id="rId6" Type="http://schemas.openxmlformats.org/officeDocument/2006/relationships/image" Target="../media/image107.png"/><Relationship Id="rId5" Type="http://schemas.openxmlformats.org/officeDocument/2006/relationships/image" Target="../media/image38.svg"/><Relationship Id="rId4" Type="http://schemas.openxmlformats.org/officeDocument/2006/relationships/image" Target="../media/image56.png"/><Relationship Id="rId3" Type="http://schemas.openxmlformats.org/officeDocument/2006/relationships/image" Target="../media/image32.svg"/><Relationship Id="rId2" Type="http://schemas.openxmlformats.org/officeDocument/2006/relationships/image" Target="../media/image54.png"/><Relationship Id="rId1" Type="http://schemas.openxmlformats.org/officeDocument/2006/relationships/image" Target="../media/image1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110.png"/><Relationship Id="rId6" Type="http://schemas.openxmlformats.org/officeDocument/2006/relationships/image" Target="../media/image109.png"/><Relationship Id="rId5" Type="http://schemas.openxmlformats.org/officeDocument/2006/relationships/image" Target="../media/image38.svg"/><Relationship Id="rId4" Type="http://schemas.openxmlformats.org/officeDocument/2006/relationships/image" Target="../media/image56.png"/><Relationship Id="rId3" Type="http://schemas.openxmlformats.org/officeDocument/2006/relationships/image" Target="../media/image32.svg"/><Relationship Id="rId2" Type="http://schemas.openxmlformats.org/officeDocument/2006/relationships/image" Target="../media/image54.png"/><Relationship Id="rId1" Type="http://schemas.openxmlformats.org/officeDocument/2006/relationships/image" Target="../media/image1.png"/></Relationships>
</file>

<file path=ppt/slides/_rels/slide3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111.png"/><Relationship Id="rId5" Type="http://schemas.openxmlformats.org/officeDocument/2006/relationships/image" Target="../media/image38.svg"/><Relationship Id="rId4" Type="http://schemas.openxmlformats.org/officeDocument/2006/relationships/image" Target="../media/image56.png"/><Relationship Id="rId3" Type="http://schemas.openxmlformats.org/officeDocument/2006/relationships/image" Target="../media/image32.svg"/><Relationship Id="rId2" Type="http://schemas.openxmlformats.org/officeDocument/2006/relationships/image" Target="../media/image54.png"/><Relationship Id="rId1" Type="http://schemas.openxmlformats.org/officeDocument/2006/relationships/image" Target="../media/image1.png"/></Relationships>
</file>

<file path=ppt/slides/_rels/slide3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112.png"/><Relationship Id="rId5" Type="http://schemas.openxmlformats.org/officeDocument/2006/relationships/image" Target="../media/image38.svg"/><Relationship Id="rId4" Type="http://schemas.openxmlformats.org/officeDocument/2006/relationships/image" Target="../media/image56.png"/><Relationship Id="rId3" Type="http://schemas.openxmlformats.org/officeDocument/2006/relationships/image" Target="../media/image32.svg"/><Relationship Id="rId2" Type="http://schemas.openxmlformats.org/officeDocument/2006/relationships/image" Target="../media/image54.png"/><Relationship Id="rId1" Type="http://schemas.openxmlformats.org/officeDocument/2006/relationships/image" Target="../media/image1.png"/></Relationships>
</file>

<file path=ppt/slides/_rels/slide3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95.svg"/><Relationship Id="rId7" Type="http://schemas.openxmlformats.org/officeDocument/2006/relationships/image" Target="../media/image94.png"/><Relationship Id="rId6" Type="http://schemas.openxmlformats.org/officeDocument/2006/relationships/image" Target="../media/image113.png"/><Relationship Id="rId5" Type="http://schemas.openxmlformats.org/officeDocument/2006/relationships/image" Target="../media/image38.svg"/><Relationship Id="rId4" Type="http://schemas.openxmlformats.org/officeDocument/2006/relationships/image" Target="../media/image56.png"/><Relationship Id="rId3" Type="http://schemas.openxmlformats.org/officeDocument/2006/relationships/image" Target="../media/image32.svg"/><Relationship Id="rId2" Type="http://schemas.openxmlformats.org/officeDocument/2006/relationships/image" Target="../media/image54.png"/><Relationship Id="rId1" Type="http://schemas.openxmlformats.org/officeDocument/2006/relationships/image" Target="../media/image1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115.png"/><Relationship Id="rId6" Type="http://schemas.openxmlformats.org/officeDocument/2006/relationships/image" Target="../media/image114.png"/><Relationship Id="rId5" Type="http://schemas.openxmlformats.org/officeDocument/2006/relationships/image" Target="../media/image38.svg"/><Relationship Id="rId4" Type="http://schemas.openxmlformats.org/officeDocument/2006/relationships/image" Target="../media/image56.png"/><Relationship Id="rId3" Type="http://schemas.openxmlformats.org/officeDocument/2006/relationships/image" Target="../media/image32.svg"/><Relationship Id="rId2" Type="http://schemas.openxmlformats.org/officeDocument/2006/relationships/image" Target="../media/image54.png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38.svg"/><Relationship Id="rId4" Type="http://schemas.openxmlformats.org/officeDocument/2006/relationships/image" Target="../media/image37.png"/><Relationship Id="rId3" Type="http://schemas.openxmlformats.org/officeDocument/2006/relationships/image" Target="../media/image36.svg"/><Relationship Id="rId2" Type="http://schemas.openxmlformats.org/officeDocument/2006/relationships/image" Target="../media/image31.png"/><Relationship Id="rId1" Type="http://schemas.openxmlformats.org/officeDocument/2006/relationships/image" Target="../media/image1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117.png"/><Relationship Id="rId6" Type="http://schemas.openxmlformats.org/officeDocument/2006/relationships/image" Target="../media/image116.png"/><Relationship Id="rId5" Type="http://schemas.openxmlformats.org/officeDocument/2006/relationships/image" Target="../media/image38.svg"/><Relationship Id="rId4" Type="http://schemas.openxmlformats.org/officeDocument/2006/relationships/image" Target="../media/image56.png"/><Relationship Id="rId3" Type="http://schemas.openxmlformats.org/officeDocument/2006/relationships/image" Target="../media/image32.svg"/><Relationship Id="rId2" Type="http://schemas.openxmlformats.org/officeDocument/2006/relationships/image" Target="../media/image54.png"/><Relationship Id="rId1" Type="http://schemas.openxmlformats.org/officeDocument/2006/relationships/image" Target="../media/image1.png"/></Relationships>
</file>

<file path=ppt/slides/_rels/slide4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38.svg"/><Relationship Id="rId7" Type="http://schemas.openxmlformats.org/officeDocument/2006/relationships/image" Target="../media/image56.png"/><Relationship Id="rId6" Type="http://schemas.openxmlformats.org/officeDocument/2006/relationships/image" Target="../media/image40.svg"/><Relationship Id="rId5" Type="http://schemas.openxmlformats.org/officeDocument/2006/relationships/image" Target="../media/image119.png"/><Relationship Id="rId4" Type="http://schemas.openxmlformats.org/officeDocument/2006/relationships/image" Target="../media/image118.png"/><Relationship Id="rId3" Type="http://schemas.openxmlformats.org/officeDocument/2006/relationships/image" Target="../media/image32.svg"/><Relationship Id="rId2" Type="http://schemas.openxmlformats.org/officeDocument/2006/relationships/image" Target="../media/image54.png"/><Relationship Id="rId1" Type="http://schemas.openxmlformats.org/officeDocument/2006/relationships/image" Target="../media/image1.png"/></Relationships>
</file>

<file path=ppt/slides/_rels/slide4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21.svg"/><Relationship Id="rId8" Type="http://schemas.openxmlformats.org/officeDocument/2006/relationships/image" Target="../media/image120.png"/><Relationship Id="rId7" Type="http://schemas.openxmlformats.org/officeDocument/2006/relationships/image" Target="../media/image97.svg"/><Relationship Id="rId6" Type="http://schemas.openxmlformats.org/officeDocument/2006/relationships/image" Target="../media/image96.png"/><Relationship Id="rId5" Type="http://schemas.openxmlformats.org/officeDocument/2006/relationships/image" Target="../media/image95.svg"/><Relationship Id="rId4" Type="http://schemas.openxmlformats.org/officeDocument/2006/relationships/image" Target="../media/image94.png"/><Relationship Id="rId3" Type="http://schemas.openxmlformats.org/officeDocument/2006/relationships/image" Target="../media/image32.svg"/><Relationship Id="rId2" Type="http://schemas.openxmlformats.org/officeDocument/2006/relationships/image" Target="../media/image54.png"/><Relationship Id="rId14" Type="http://schemas.openxmlformats.org/officeDocument/2006/relationships/slideLayout" Target="../slideLayouts/slideLayout7.xml"/><Relationship Id="rId13" Type="http://schemas.openxmlformats.org/officeDocument/2006/relationships/image" Target="../media/image123.png"/><Relationship Id="rId12" Type="http://schemas.openxmlformats.org/officeDocument/2006/relationships/image" Target="../media/image122.png"/><Relationship Id="rId11" Type="http://schemas.openxmlformats.org/officeDocument/2006/relationships/image" Target="../media/image38.svg"/><Relationship Id="rId10" Type="http://schemas.openxmlformats.org/officeDocument/2006/relationships/image" Target="../media/image56.png"/><Relationship Id="rId1" Type="http://schemas.openxmlformats.org/officeDocument/2006/relationships/image" Target="../media/image1.png"/></Relationships>
</file>

<file path=ppt/slides/_rels/slide4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127.png"/><Relationship Id="rId7" Type="http://schemas.openxmlformats.org/officeDocument/2006/relationships/image" Target="../media/image126.png"/><Relationship Id="rId6" Type="http://schemas.openxmlformats.org/officeDocument/2006/relationships/image" Target="../media/image125.png"/><Relationship Id="rId5" Type="http://schemas.openxmlformats.org/officeDocument/2006/relationships/image" Target="../media/image38.svg"/><Relationship Id="rId4" Type="http://schemas.openxmlformats.org/officeDocument/2006/relationships/image" Target="../media/image56.png"/><Relationship Id="rId3" Type="http://schemas.openxmlformats.org/officeDocument/2006/relationships/image" Target="../media/image124.svg"/><Relationship Id="rId2" Type="http://schemas.openxmlformats.org/officeDocument/2006/relationships/image" Target="../media/image31.png"/><Relationship Id="rId1" Type="http://schemas.openxmlformats.org/officeDocument/2006/relationships/image" Target="../media/image1.png"/></Relationships>
</file>

<file path=ppt/slides/_rels/slide4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128.png"/><Relationship Id="rId5" Type="http://schemas.openxmlformats.org/officeDocument/2006/relationships/image" Target="../media/image38.svg"/><Relationship Id="rId4" Type="http://schemas.openxmlformats.org/officeDocument/2006/relationships/image" Target="../media/image56.png"/><Relationship Id="rId3" Type="http://schemas.openxmlformats.org/officeDocument/2006/relationships/image" Target="../media/image124.svg"/><Relationship Id="rId2" Type="http://schemas.openxmlformats.org/officeDocument/2006/relationships/image" Target="../media/image31.png"/><Relationship Id="rId1" Type="http://schemas.openxmlformats.org/officeDocument/2006/relationships/image" Target="../media/image1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130.png"/><Relationship Id="rId6" Type="http://schemas.openxmlformats.org/officeDocument/2006/relationships/image" Target="../media/image129.png"/><Relationship Id="rId5" Type="http://schemas.openxmlformats.org/officeDocument/2006/relationships/image" Target="../media/image38.svg"/><Relationship Id="rId4" Type="http://schemas.openxmlformats.org/officeDocument/2006/relationships/image" Target="../media/image56.png"/><Relationship Id="rId3" Type="http://schemas.openxmlformats.org/officeDocument/2006/relationships/image" Target="../media/image124.svg"/><Relationship Id="rId2" Type="http://schemas.openxmlformats.org/officeDocument/2006/relationships/image" Target="../media/image31.png"/><Relationship Id="rId1" Type="http://schemas.openxmlformats.org/officeDocument/2006/relationships/image" Target="../media/image1.png"/></Relationships>
</file>

<file path=ppt/slides/_rels/slide4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131.png"/><Relationship Id="rId5" Type="http://schemas.openxmlformats.org/officeDocument/2006/relationships/image" Target="../media/image38.svg"/><Relationship Id="rId4" Type="http://schemas.openxmlformats.org/officeDocument/2006/relationships/image" Target="../media/image56.png"/><Relationship Id="rId3" Type="http://schemas.openxmlformats.org/officeDocument/2006/relationships/image" Target="../media/image124.svg"/><Relationship Id="rId2" Type="http://schemas.openxmlformats.org/officeDocument/2006/relationships/image" Target="../media/image31.png"/><Relationship Id="rId1" Type="http://schemas.openxmlformats.org/officeDocument/2006/relationships/image" Target="../media/image1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133.png"/><Relationship Id="rId6" Type="http://schemas.openxmlformats.org/officeDocument/2006/relationships/image" Target="../media/image132.png"/><Relationship Id="rId5" Type="http://schemas.openxmlformats.org/officeDocument/2006/relationships/image" Target="../media/image38.svg"/><Relationship Id="rId4" Type="http://schemas.openxmlformats.org/officeDocument/2006/relationships/image" Target="../media/image56.png"/><Relationship Id="rId3" Type="http://schemas.openxmlformats.org/officeDocument/2006/relationships/image" Target="../media/image124.svg"/><Relationship Id="rId2" Type="http://schemas.openxmlformats.org/officeDocument/2006/relationships/image" Target="../media/image31.png"/><Relationship Id="rId1" Type="http://schemas.openxmlformats.org/officeDocument/2006/relationships/image" Target="../media/image1.png"/></Relationships>
</file>

<file path=ppt/slides/_rels/slide4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134.png"/><Relationship Id="rId5" Type="http://schemas.openxmlformats.org/officeDocument/2006/relationships/image" Target="../media/image38.svg"/><Relationship Id="rId4" Type="http://schemas.openxmlformats.org/officeDocument/2006/relationships/image" Target="../media/image56.png"/><Relationship Id="rId3" Type="http://schemas.openxmlformats.org/officeDocument/2006/relationships/image" Target="../media/image124.svg"/><Relationship Id="rId2" Type="http://schemas.openxmlformats.org/officeDocument/2006/relationships/image" Target="../media/image31.png"/><Relationship Id="rId1" Type="http://schemas.openxmlformats.org/officeDocument/2006/relationships/image" Target="../media/image1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136.png"/><Relationship Id="rId6" Type="http://schemas.openxmlformats.org/officeDocument/2006/relationships/image" Target="../media/image135.png"/><Relationship Id="rId5" Type="http://schemas.openxmlformats.org/officeDocument/2006/relationships/image" Target="../media/image38.svg"/><Relationship Id="rId4" Type="http://schemas.openxmlformats.org/officeDocument/2006/relationships/image" Target="../media/image56.png"/><Relationship Id="rId3" Type="http://schemas.openxmlformats.org/officeDocument/2006/relationships/image" Target="../media/image124.svg"/><Relationship Id="rId2" Type="http://schemas.openxmlformats.org/officeDocument/2006/relationships/image" Target="../media/image31.png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38.svg"/><Relationship Id="rId4" Type="http://schemas.openxmlformats.org/officeDocument/2006/relationships/image" Target="../media/image37.png"/><Relationship Id="rId3" Type="http://schemas.openxmlformats.org/officeDocument/2006/relationships/image" Target="../media/image36.svg"/><Relationship Id="rId2" Type="http://schemas.openxmlformats.org/officeDocument/2006/relationships/image" Target="../media/image31.png"/><Relationship Id="rId1" Type="http://schemas.openxmlformats.org/officeDocument/2006/relationships/image" Target="../media/image1.png"/></Relationships>
</file>

<file path=ppt/slides/_rels/slide5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11.png"/><Relationship Id="rId7" Type="http://schemas.openxmlformats.org/officeDocument/2006/relationships/image" Target="../media/image35.png"/><Relationship Id="rId6" Type="http://schemas.openxmlformats.org/officeDocument/2006/relationships/image" Target="../media/image10.png"/><Relationship Id="rId5" Type="http://schemas.openxmlformats.org/officeDocument/2006/relationships/image" Target="../media/image34.svg"/><Relationship Id="rId4" Type="http://schemas.openxmlformats.org/officeDocument/2006/relationships/image" Target="../media/image61.png"/><Relationship Id="rId3" Type="http://schemas.openxmlformats.org/officeDocument/2006/relationships/image" Target="../media/image32.svg"/><Relationship Id="rId2" Type="http://schemas.openxmlformats.org/officeDocument/2006/relationships/image" Target="../media/image54.png"/><Relationship Id="rId1" Type="http://schemas.openxmlformats.org/officeDocument/2006/relationships/image" Target="../media/image1.png"/></Relationships>
</file>

<file path=ppt/slides/_rels/slide51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svg"/><Relationship Id="rId8" Type="http://schemas.openxmlformats.org/officeDocument/2006/relationships/image" Target="../media/image61.png"/><Relationship Id="rId7" Type="http://schemas.openxmlformats.org/officeDocument/2006/relationships/image" Target="../media/image7.svg"/><Relationship Id="rId6" Type="http://schemas.openxmlformats.org/officeDocument/2006/relationships/image" Target="../media/image139.png"/><Relationship Id="rId5" Type="http://schemas.openxmlformats.org/officeDocument/2006/relationships/image" Target="../media/image5.svg"/><Relationship Id="rId4" Type="http://schemas.openxmlformats.org/officeDocument/2006/relationships/image" Target="../media/image138.png"/><Relationship Id="rId3" Type="http://schemas.openxmlformats.org/officeDocument/2006/relationships/image" Target="../media/image3.svg"/><Relationship Id="rId2" Type="http://schemas.openxmlformats.org/officeDocument/2006/relationships/image" Target="../media/image137.png"/><Relationship Id="rId14" Type="http://schemas.openxmlformats.org/officeDocument/2006/relationships/notesSlide" Target="../notesSlides/notesSlide2.xml"/><Relationship Id="rId13" Type="http://schemas.openxmlformats.org/officeDocument/2006/relationships/slideLayout" Target="../slideLayouts/slideLayout7.xml"/><Relationship Id="rId12" Type="http://schemas.openxmlformats.org/officeDocument/2006/relationships/image" Target="../media/image12.png"/><Relationship Id="rId11" Type="http://schemas.openxmlformats.org/officeDocument/2006/relationships/image" Target="../media/image11.png"/><Relationship Id="rId10" Type="http://schemas.openxmlformats.org/officeDocument/2006/relationships/image" Target="../media/image10.png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11.png"/><Relationship Id="rId7" Type="http://schemas.openxmlformats.org/officeDocument/2006/relationships/image" Target="../media/image35.png"/><Relationship Id="rId6" Type="http://schemas.openxmlformats.org/officeDocument/2006/relationships/image" Target="../media/image10.png"/><Relationship Id="rId5" Type="http://schemas.openxmlformats.org/officeDocument/2006/relationships/image" Target="../media/image34.svg"/><Relationship Id="rId4" Type="http://schemas.openxmlformats.org/officeDocument/2006/relationships/image" Target="../media/image33.png"/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41.png"/><Relationship Id="rId7" Type="http://schemas.openxmlformats.org/officeDocument/2006/relationships/image" Target="../media/image38.svg"/><Relationship Id="rId6" Type="http://schemas.openxmlformats.org/officeDocument/2006/relationships/image" Target="../media/image37.png"/><Relationship Id="rId5" Type="http://schemas.openxmlformats.org/officeDocument/2006/relationships/image" Target="../media/image40.svg"/><Relationship Id="rId4" Type="http://schemas.openxmlformats.org/officeDocument/2006/relationships/image" Target="../media/image39.png"/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image" Target="../media/image47.svg"/><Relationship Id="rId8" Type="http://schemas.openxmlformats.org/officeDocument/2006/relationships/image" Target="../media/image46.png"/><Relationship Id="rId7" Type="http://schemas.openxmlformats.org/officeDocument/2006/relationships/image" Target="../media/image32.svg"/><Relationship Id="rId6" Type="http://schemas.openxmlformats.org/officeDocument/2006/relationships/image" Target="../media/image31.png"/><Relationship Id="rId5" Type="http://schemas.openxmlformats.org/officeDocument/2006/relationships/image" Target="../media/image45.svg"/><Relationship Id="rId4" Type="http://schemas.openxmlformats.org/officeDocument/2006/relationships/image" Target="../media/image44.png"/><Relationship Id="rId3" Type="http://schemas.openxmlformats.org/officeDocument/2006/relationships/image" Target="../media/image43.svg"/><Relationship Id="rId2" Type="http://schemas.openxmlformats.org/officeDocument/2006/relationships/image" Target="../media/image42.png"/><Relationship Id="rId14" Type="http://schemas.openxmlformats.org/officeDocument/2006/relationships/slideLayout" Target="../slideLayouts/slideLayout7.xml"/><Relationship Id="rId13" Type="http://schemas.openxmlformats.org/officeDocument/2006/relationships/image" Target="../media/image38.svg"/><Relationship Id="rId12" Type="http://schemas.openxmlformats.org/officeDocument/2006/relationships/image" Target="../media/image37.png"/><Relationship Id="rId11" Type="http://schemas.openxmlformats.org/officeDocument/2006/relationships/image" Target="../media/image49.svg"/><Relationship Id="rId10" Type="http://schemas.openxmlformats.org/officeDocument/2006/relationships/image" Target="../media/image48.png"/><Relationship Id="rId1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50.png"/><Relationship Id="rId7" Type="http://schemas.openxmlformats.org/officeDocument/2006/relationships/image" Target="../media/image38.svg"/><Relationship Id="rId6" Type="http://schemas.openxmlformats.org/officeDocument/2006/relationships/image" Target="../media/image37.png"/><Relationship Id="rId5" Type="http://schemas.openxmlformats.org/officeDocument/2006/relationships/image" Target="../media/image40.svg"/><Relationship Id="rId4" Type="http://schemas.openxmlformats.org/officeDocument/2006/relationships/image" Target="../media/image39.png"/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 t="-38888" b="-38888"/>
              </a:stretch>
            </a:blipFill>
          </p:spPr>
        </p:sp>
      </p:grpSp>
      <p:sp>
        <p:nvSpPr>
          <p:cNvPr id="4" name="Freeform 4"/>
          <p:cNvSpPr/>
          <p:nvPr/>
        </p:nvSpPr>
        <p:spPr>
          <a:xfrm>
            <a:off x="0" y="-144659"/>
            <a:ext cx="18288000" cy="10431659"/>
          </a:xfrm>
          <a:custGeom>
            <a:avLst/>
            <a:gdLst/>
            <a:ahLst/>
            <a:cxnLst/>
            <a:rect l="l" t="t" r="r" b="b"/>
            <a:pathLst>
              <a:path w="18288000" h="10431659">
                <a:moveTo>
                  <a:pt x="0" y="0"/>
                </a:moveTo>
                <a:lnTo>
                  <a:pt x="18288000" y="0"/>
                </a:lnTo>
                <a:lnTo>
                  <a:pt x="18288000" y="10431659"/>
                </a:lnTo>
                <a:lnTo>
                  <a:pt x="0" y="104316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37" b="-37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990716" y="2075293"/>
            <a:ext cx="10172340" cy="3148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250"/>
              </a:lnSpc>
            </a:pPr>
            <a:r>
              <a:rPr lang="en-US" sz="7700" b="1">
                <a:solidFill>
                  <a:srgbClr val="000000"/>
                </a:solidFill>
                <a:latin typeface="Arimo Bold" panose="020B0704020202020204"/>
                <a:ea typeface="Arimo Bold" panose="020B0704020202020204"/>
                <a:cs typeface="Arimo Bold" panose="020B0704020202020204"/>
                <a:sym typeface="Arimo Bold" panose="020B0704020202020204"/>
              </a:rPr>
              <a:t>学校失物招领平台-答辩</a:t>
            </a:r>
            <a:endParaRPr lang="en-US" sz="7700" b="1">
              <a:solidFill>
                <a:srgbClr val="000000"/>
              </a:solidFill>
              <a:latin typeface="Arimo Bold" panose="020B0704020202020204"/>
              <a:ea typeface="Arimo Bold" panose="020B0704020202020204"/>
              <a:cs typeface="Arimo Bold" panose="020B0704020202020204"/>
              <a:sym typeface="Arimo Bold" panose="020B0704020202020204"/>
            </a:endParaRPr>
          </a:p>
        </p:txBody>
      </p:sp>
      <p:grpSp>
        <p:nvGrpSpPr>
          <p:cNvPr id="6" name="Group 6"/>
          <p:cNvGrpSpPr/>
          <p:nvPr/>
        </p:nvGrpSpPr>
        <p:grpSpPr>
          <a:xfrm rot="0">
            <a:off x="1250519" y="4842831"/>
            <a:ext cx="9483852" cy="50768"/>
            <a:chOff x="0" y="0"/>
            <a:chExt cx="12645136" cy="6769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2645136" cy="67691"/>
            </a:xfrm>
            <a:custGeom>
              <a:avLst/>
              <a:gdLst/>
              <a:ahLst/>
              <a:cxnLst/>
              <a:rect l="l" t="t" r="r" b="b"/>
              <a:pathLst>
                <a:path w="12645136" h="67691">
                  <a:moveTo>
                    <a:pt x="0" y="0"/>
                  </a:moveTo>
                  <a:lnTo>
                    <a:pt x="12645136" y="0"/>
                  </a:lnTo>
                  <a:lnTo>
                    <a:pt x="12645136" y="67691"/>
                  </a:lnTo>
                  <a:lnTo>
                    <a:pt x="0" y="67691"/>
                  </a:lnTo>
                  <a:close/>
                </a:path>
              </a:pathLst>
            </a:custGeom>
            <a:solidFill>
              <a:srgbClr val="004AAD"/>
            </a:solidFill>
          </p:spPr>
        </p:sp>
      </p:grpSp>
      <p:sp>
        <p:nvSpPr>
          <p:cNvPr id="8" name="Freeform 8"/>
          <p:cNvSpPr/>
          <p:nvPr/>
        </p:nvSpPr>
        <p:spPr>
          <a:xfrm>
            <a:off x="1970936" y="5223855"/>
            <a:ext cx="3688559" cy="935352"/>
          </a:xfrm>
          <a:custGeom>
            <a:avLst/>
            <a:gdLst/>
            <a:ahLst/>
            <a:cxnLst/>
            <a:rect l="l" t="t" r="r" b="b"/>
            <a:pathLst>
              <a:path w="3688559" h="935352">
                <a:moveTo>
                  <a:pt x="0" y="0"/>
                </a:moveTo>
                <a:lnTo>
                  <a:pt x="3688559" y="0"/>
                </a:lnTo>
                <a:lnTo>
                  <a:pt x="3688559" y="935352"/>
                </a:lnTo>
                <a:lnTo>
                  <a:pt x="0" y="9353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310" b="-310"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2270534" y="5517301"/>
            <a:ext cx="2983641" cy="397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25"/>
              </a:lnSpc>
            </a:pPr>
            <a:r>
              <a:rPr lang="en-US" sz="2825">
                <a:solidFill>
                  <a:srgbClr val="FFFFFF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汇报人：孙一天</a:t>
            </a:r>
            <a:endParaRPr lang="en-US" sz="2825">
              <a:solidFill>
                <a:srgbClr val="FFFFFF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  <p:sp>
        <p:nvSpPr>
          <p:cNvPr id="10" name="Freeform 10"/>
          <p:cNvSpPr/>
          <p:nvPr/>
        </p:nvSpPr>
        <p:spPr>
          <a:xfrm>
            <a:off x="6483781" y="5223237"/>
            <a:ext cx="3561526" cy="935352"/>
          </a:xfrm>
          <a:custGeom>
            <a:avLst/>
            <a:gdLst/>
            <a:ahLst/>
            <a:cxnLst/>
            <a:rect l="l" t="t" r="r" b="b"/>
            <a:pathLst>
              <a:path w="3561526" h="935352">
                <a:moveTo>
                  <a:pt x="0" y="0"/>
                </a:moveTo>
                <a:lnTo>
                  <a:pt x="3561526" y="0"/>
                </a:lnTo>
                <a:lnTo>
                  <a:pt x="3561526" y="935352"/>
                </a:lnTo>
                <a:lnTo>
                  <a:pt x="0" y="93535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7565" r="-7565"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6884452" y="5645616"/>
            <a:ext cx="2726698" cy="2687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35"/>
              </a:lnSpc>
            </a:pPr>
            <a:r>
              <a:rPr lang="en-US" sz="2825">
                <a:solidFill>
                  <a:srgbClr val="000000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时间：7月4日</a:t>
            </a:r>
            <a:endParaRPr lang="en-US" sz="2825">
              <a:solidFill>
                <a:srgbClr val="000000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  <p:sp>
        <p:nvSpPr>
          <p:cNvPr id="12" name="Freeform 12"/>
          <p:cNvSpPr/>
          <p:nvPr/>
        </p:nvSpPr>
        <p:spPr>
          <a:xfrm>
            <a:off x="11537891" y="-510527"/>
            <a:ext cx="11442818" cy="11442818"/>
          </a:xfrm>
          <a:custGeom>
            <a:avLst/>
            <a:gdLst/>
            <a:ahLst/>
            <a:cxnLst/>
            <a:rect l="l" t="t" r="r" b="b"/>
            <a:pathLst>
              <a:path w="11442818" h="11442818">
                <a:moveTo>
                  <a:pt x="0" y="0"/>
                </a:moveTo>
                <a:lnTo>
                  <a:pt x="11442818" y="0"/>
                </a:lnTo>
                <a:lnTo>
                  <a:pt x="11442818" y="11442818"/>
                </a:lnTo>
                <a:lnTo>
                  <a:pt x="0" y="1144281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grpSp>
        <p:nvGrpSpPr>
          <p:cNvPr id="13" name="Group 13"/>
          <p:cNvGrpSpPr/>
          <p:nvPr/>
        </p:nvGrpSpPr>
        <p:grpSpPr>
          <a:xfrm rot="0">
            <a:off x="12957253" y="475400"/>
            <a:ext cx="9470993" cy="9470993"/>
            <a:chOff x="0" y="0"/>
            <a:chExt cx="12627991" cy="12627991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2627991" cy="12627991"/>
            </a:xfrm>
            <a:custGeom>
              <a:avLst/>
              <a:gdLst/>
              <a:ahLst/>
              <a:cxnLst/>
              <a:rect l="l" t="t" r="r" b="b"/>
              <a:pathLst>
                <a:path w="12627991" h="12627991">
                  <a:moveTo>
                    <a:pt x="6313932" y="0"/>
                  </a:moveTo>
                  <a:cubicBezTo>
                    <a:pt x="2826893" y="0"/>
                    <a:pt x="0" y="2826893"/>
                    <a:pt x="0" y="6313932"/>
                  </a:cubicBezTo>
                  <a:cubicBezTo>
                    <a:pt x="0" y="9800972"/>
                    <a:pt x="2826893" y="12627991"/>
                    <a:pt x="6313932" y="12627991"/>
                  </a:cubicBezTo>
                  <a:cubicBezTo>
                    <a:pt x="9800972" y="12627991"/>
                    <a:pt x="12627991" y="9801098"/>
                    <a:pt x="12627991" y="6313932"/>
                  </a:cubicBezTo>
                  <a:cubicBezTo>
                    <a:pt x="12627991" y="2826766"/>
                    <a:pt x="9801098" y="0"/>
                    <a:pt x="6313932" y="0"/>
                  </a:cubicBezTo>
                  <a:close/>
                </a:path>
              </a:pathLst>
            </a:custGeom>
            <a:blipFill>
              <a:blip r:embed="rId10"/>
              <a:stretch>
                <a:fillRect/>
              </a:stretch>
            </a:blipFill>
          </p:spPr>
        </p:sp>
      </p:grpSp>
      <p:grpSp>
        <p:nvGrpSpPr>
          <p:cNvPr id="15" name="Group 15"/>
          <p:cNvGrpSpPr/>
          <p:nvPr/>
        </p:nvGrpSpPr>
        <p:grpSpPr>
          <a:xfrm rot="0">
            <a:off x="1143000" y="1669772"/>
            <a:ext cx="3949256" cy="1187768"/>
            <a:chOff x="0" y="0"/>
            <a:chExt cx="5265674" cy="158369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5265674" cy="1583690"/>
            </a:xfrm>
            <a:custGeom>
              <a:avLst/>
              <a:gdLst/>
              <a:ahLst/>
              <a:cxnLst/>
              <a:rect l="l" t="t" r="r" b="b"/>
              <a:pathLst>
                <a:path w="5265674" h="1583690">
                  <a:moveTo>
                    <a:pt x="0" y="0"/>
                  </a:moveTo>
                  <a:lnTo>
                    <a:pt x="5265674" y="0"/>
                  </a:lnTo>
                  <a:lnTo>
                    <a:pt x="5265674" y="1583690"/>
                  </a:lnTo>
                  <a:lnTo>
                    <a:pt x="0" y="158369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 l="-90" r="-90"/>
              </a:stretch>
            </a:blipFill>
          </p:spPr>
        </p:sp>
      </p:grpSp>
      <p:grpSp>
        <p:nvGrpSpPr>
          <p:cNvPr id="17" name="Group 17"/>
          <p:cNvGrpSpPr/>
          <p:nvPr/>
        </p:nvGrpSpPr>
        <p:grpSpPr>
          <a:xfrm rot="0">
            <a:off x="10579522" y="2862770"/>
            <a:ext cx="10146887" cy="4561427"/>
            <a:chOff x="0" y="0"/>
            <a:chExt cx="13529183" cy="6081903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3529183" cy="6081903"/>
            </a:xfrm>
            <a:custGeom>
              <a:avLst/>
              <a:gdLst/>
              <a:ahLst/>
              <a:cxnLst/>
              <a:rect l="l" t="t" r="r" b="b"/>
              <a:pathLst>
                <a:path w="13529183" h="6081903">
                  <a:moveTo>
                    <a:pt x="0" y="0"/>
                  </a:moveTo>
                  <a:lnTo>
                    <a:pt x="13529183" y="0"/>
                  </a:lnTo>
                  <a:lnTo>
                    <a:pt x="13529183" y="6081903"/>
                  </a:lnTo>
                  <a:lnTo>
                    <a:pt x="0" y="60819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 t="-32" b="-32"/>
              </a:stretch>
            </a:blipFill>
          </p:spPr>
        </p:sp>
      </p:grpSp>
      <p:sp>
        <p:nvSpPr>
          <p:cNvPr id="19" name="TextBox 19"/>
          <p:cNvSpPr txBox="1"/>
          <p:nvPr/>
        </p:nvSpPr>
        <p:spPr>
          <a:xfrm>
            <a:off x="1028700" y="6090286"/>
            <a:ext cx="8374077" cy="50946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60"/>
              </a:lnSpc>
            </a:pPr>
            <a:r>
              <a:rPr lang="en-US" sz="2600">
                <a:solidFill>
                  <a:srgbClr val="000000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成员：</a:t>
            </a:r>
            <a:endParaRPr lang="en-US" sz="2600">
              <a:solidFill>
                <a:srgbClr val="000000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  <a:p>
            <a:pPr algn="l">
              <a:lnSpc>
                <a:spcPts val="4160"/>
              </a:lnSpc>
            </a:pPr>
            <a:r>
              <a:rPr lang="en-US" sz="2600">
                <a:solidFill>
                  <a:srgbClr val="000000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   贾甜甜（2023211575）</a:t>
            </a:r>
            <a:endParaRPr lang="en-US" sz="2600">
              <a:solidFill>
                <a:srgbClr val="000000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  <a:p>
            <a:pPr algn="l">
              <a:lnSpc>
                <a:spcPts val="4160"/>
              </a:lnSpc>
            </a:pPr>
            <a:r>
              <a:rPr lang="en-US" sz="2600">
                <a:solidFill>
                  <a:srgbClr val="000000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   孙一天（2023211482）</a:t>
            </a:r>
            <a:endParaRPr lang="en-US" sz="2600">
              <a:solidFill>
                <a:srgbClr val="000000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  <a:p>
            <a:pPr algn="l">
              <a:lnSpc>
                <a:spcPts val="4160"/>
              </a:lnSpc>
            </a:pPr>
            <a:r>
              <a:rPr lang="en-US" sz="2600">
                <a:solidFill>
                  <a:srgbClr val="000000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   张    鑫（2023211549）</a:t>
            </a:r>
            <a:endParaRPr lang="en-US" sz="2600">
              <a:solidFill>
                <a:srgbClr val="000000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  <a:p>
            <a:pPr algn="l">
              <a:lnSpc>
                <a:spcPts val="4160"/>
              </a:lnSpc>
            </a:pPr>
            <a:r>
              <a:rPr lang="en-US" sz="2600">
                <a:solidFill>
                  <a:srgbClr val="000000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   戚舒婷（2023211552）</a:t>
            </a:r>
            <a:endParaRPr lang="en-US" sz="2600">
              <a:solidFill>
                <a:srgbClr val="000000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  <a:p>
            <a:pPr algn="l">
              <a:lnSpc>
                <a:spcPts val="4160"/>
              </a:lnSpc>
            </a:pPr>
            <a:r>
              <a:rPr lang="en-US" sz="2600">
                <a:solidFill>
                  <a:srgbClr val="000000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   黄雅婷（2023211576）</a:t>
            </a:r>
            <a:endParaRPr lang="en-US" sz="2600">
              <a:solidFill>
                <a:srgbClr val="000000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  <a:p>
            <a:pPr algn="l">
              <a:lnSpc>
                <a:spcPts val="4160"/>
              </a:lnSpc>
            </a:pPr>
          </a:p>
          <a:p>
            <a:pPr algn="l">
              <a:lnSpc>
                <a:spcPts val="4160"/>
              </a:lnSpc>
            </a:pPr>
          </a:p>
          <a:p>
            <a:pPr algn="ctr">
              <a:lnSpc>
                <a:spcPts val="6500"/>
              </a:lnSpc>
            </a:p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-152400" y="-72331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 t="-38888" b="-38888"/>
              </a:stretch>
            </a:blipFill>
          </p:spPr>
        </p:sp>
      </p:grpSp>
      <p:sp>
        <p:nvSpPr>
          <p:cNvPr id="4" name="Freeform 4"/>
          <p:cNvSpPr/>
          <p:nvPr/>
        </p:nvSpPr>
        <p:spPr>
          <a:xfrm>
            <a:off x="0" y="-144661"/>
            <a:ext cx="18379763" cy="10431661"/>
          </a:xfrm>
          <a:custGeom>
            <a:avLst/>
            <a:gdLst/>
            <a:ahLst/>
            <a:cxnLst/>
            <a:rect l="l" t="t" r="r" b="b"/>
            <a:pathLst>
              <a:path w="18379763" h="10431661">
                <a:moveTo>
                  <a:pt x="0" y="0"/>
                </a:moveTo>
                <a:lnTo>
                  <a:pt x="18379763" y="0"/>
                </a:lnTo>
                <a:lnTo>
                  <a:pt x="18379763" y="10431661"/>
                </a:lnTo>
                <a:lnTo>
                  <a:pt x="0" y="104316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27" b="-27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988576" y="1414613"/>
            <a:ext cx="3944023" cy="1132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7520"/>
              </a:lnSpc>
            </a:pPr>
            <a:r>
              <a:rPr lang="en-US" sz="4700">
                <a:solidFill>
                  <a:srgbClr val="000000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后端模块架构</a:t>
            </a:r>
            <a:endParaRPr lang="en-US" sz="4700">
              <a:solidFill>
                <a:srgbClr val="000000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253076" y="1471763"/>
            <a:ext cx="1071050" cy="11177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720"/>
              </a:lnSpc>
            </a:pPr>
            <a:r>
              <a:rPr lang="en-US" sz="4200">
                <a:solidFill>
                  <a:srgbClr val="004AAD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01</a:t>
            </a:r>
            <a:endParaRPr lang="en-US" sz="4200">
              <a:solidFill>
                <a:srgbClr val="004AAD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  <p:sp>
        <p:nvSpPr>
          <p:cNvPr id="7" name="Freeform 7" descr="仅校徽"/>
          <p:cNvSpPr/>
          <p:nvPr/>
        </p:nvSpPr>
        <p:spPr>
          <a:xfrm>
            <a:off x="990600" y="435492"/>
            <a:ext cx="1333526" cy="1333617"/>
          </a:xfrm>
          <a:custGeom>
            <a:avLst/>
            <a:gdLst/>
            <a:ahLst/>
            <a:cxnLst/>
            <a:rect l="l" t="t" r="r" b="b"/>
            <a:pathLst>
              <a:path w="1333526" h="1333617">
                <a:moveTo>
                  <a:pt x="0" y="0"/>
                </a:moveTo>
                <a:lnTo>
                  <a:pt x="1333526" y="0"/>
                </a:lnTo>
                <a:lnTo>
                  <a:pt x="1333526" y="1333617"/>
                </a:lnTo>
                <a:lnTo>
                  <a:pt x="0" y="133361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3" r="-3"/>
            </a:stretch>
          </a:blipFill>
        </p:spPr>
      </p:sp>
      <p:grpSp>
        <p:nvGrpSpPr>
          <p:cNvPr id="10" name="Group 10"/>
          <p:cNvGrpSpPr/>
          <p:nvPr/>
        </p:nvGrpSpPr>
        <p:grpSpPr>
          <a:xfrm rot="0">
            <a:off x="10400616" y="3609135"/>
            <a:ext cx="6969236" cy="3621761"/>
            <a:chOff x="0" y="0"/>
            <a:chExt cx="9292315" cy="482901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9292336" cy="4829048"/>
            </a:xfrm>
            <a:custGeom>
              <a:avLst/>
              <a:gdLst/>
              <a:ahLst/>
              <a:cxnLst/>
              <a:rect l="l" t="t" r="r" b="b"/>
              <a:pathLst>
                <a:path w="9292336" h="4829048">
                  <a:moveTo>
                    <a:pt x="0" y="0"/>
                  </a:moveTo>
                  <a:lnTo>
                    <a:pt x="9292336" y="0"/>
                  </a:lnTo>
                  <a:lnTo>
                    <a:pt x="9292336" y="4829048"/>
                  </a:lnTo>
                  <a:lnTo>
                    <a:pt x="0" y="48290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7187" r="-7187"/>
              </a:stretch>
            </a:blipFill>
          </p:spPr>
        </p:sp>
      </p:grpSp>
      <p:sp>
        <p:nvSpPr>
          <p:cNvPr id="12" name="Freeform 12"/>
          <p:cNvSpPr/>
          <p:nvPr/>
        </p:nvSpPr>
        <p:spPr>
          <a:xfrm>
            <a:off x="6817070" y="3609135"/>
            <a:ext cx="4653859" cy="4653859"/>
          </a:xfrm>
          <a:custGeom>
            <a:avLst/>
            <a:gdLst/>
            <a:ahLst/>
            <a:cxnLst/>
            <a:rect l="l" t="t" r="r" b="b"/>
            <a:pathLst>
              <a:path w="4653859" h="4653859">
                <a:moveTo>
                  <a:pt x="0" y="0"/>
                </a:moveTo>
                <a:lnTo>
                  <a:pt x="4653859" y="0"/>
                </a:lnTo>
                <a:lnTo>
                  <a:pt x="4653859" y="4653859"/>
                </a:lnTo>
                <a:lnTo>
                  <a:pt x="0" y="465385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2580671" y="-151884"/>
            <a:ext cx="7819945" cy="14833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920"/>
              </a:lnSpc>
            </a:pPr>
            <a:r>
              <a:rPr lang="en-US" sz="6000">
                <a:solidFill>
                  <a:srgbClr val="004AAD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程序总体结构（后端）</a:t>
            </a:r>
            <a:endParaRPr lang="en-US" sz="6000">
              <a:solidFill>
                <a:srgbClr val="004AAD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416921" y="2457821"/>
            <a:ext cx="5674125" cy="72878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90"/>
              </a:lnSpc>
            </a:pPr>
            <a:r>
              <a:rPr lang="en-US" sz="2600" b="1">
                <a:solidFill>
                  <a:srgbClr val="000000"/>
                </a:solidFill>
                <a:latin typeface="Arimo Bold" panose="020B0704020202020204"/>
                <a:ea typeface="Arimo Bold" panose="020B0704020202020204"/>
                <a:cs typeface="Arimo Bold" panose="020B0704020202020204"/>
                <a:sym typeface="Arimo Bold" panose="020B0704020202020204"/>
              </a:rPr>
              <a:t>① auth_routes.py (认证模块)：</a:t>
            </a:r>
            <a:endParaRPr lang="en-US" sz="2600" b="1">
              <a:solidFill>
                <a:srgbClr val="000000"/>
              </a:solidFill>
              <a:latin typeface="Arimo Bold" panose="020B0704020202020204"/>
              <a:ea typeface="Arimo Bold" panose="020B0704020202020204"/>
              <a:cs typeface="Arimo Bold" panose="020B0704020202020204"/>
              <a:sym typeface="Arimo Bold" panose="020B0704020202020204"/>
            </a:endParaRPr>
          </a:p>
          <a:p>
            <a:pPr algn="l">
              <a:lnSpc>
                <a:spcPts val="4390"/>
              </a:lnSpc>
            </a:pPr>
            <a:r>
              <a:rPr lang="en-US" sz="2600">
                <a:solidFill>
                  <a:srgbClr val="000000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 ·/api/register (POST): 用户注册，包括密码哈希和长度校验。</a:t>
            </a:r>
            <a:endParaRPr lang="en-US" sz="2600">
              <a:solidFill>
                <a:srgbClr val="000000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  <a:p>
            <a:pPr algn="l">
              <a:lnSpc>
                <a:spcPts val="4390"/>
              </a:lnSpc>
            </a:pPr>
            <a:r>
              <a:rPr lang="en-US" sz="2600">
                <a:solidFill>
                  <a:srgbClr val="000000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 ·/api/login (POST): 用户登录，验证密码并生成 JWT 访问令牌。</a:t>
            </a:r>
            <a:endParaRPr lang="en-US" sz="2600">
              <a:solidFill>
                <a:srgbClr val="000000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  <a:p>
            <a:pPr algn="l">
              <a:lnSpc>
                <a:spcPts val="4390"/>
              </a:lnSpc>
            </a:pPr>
            <a:r>
              <a:rPr lang="en-US" sz="2600" b="1">
                <a:solidFill>
                  <a:srgbClr val="000000"/>
                </a:solidFill>
                <a:latin typeface="Arimo Bold" panose="020B0704020202020204"/>
                <a:ea typeface="Arimo Bold" panose="020B0704020202020204"/>
                <a:cs typeface="Arimo Bold" panose="020B0704020202020204"/>
                <a:sym typeface="Arimo Bold" panose="020B0704020202020204"/>
              </a:rPr>
              <a:t>② item_routes.py (物品管理模块)；</a:t>
            </a:r>
            <a:endParaRPr lang="en-US" sz="2600" b="1">
              <a:solidFill>
                <a:srgbClr val="000000"/>
              </a:solidFill>
              <a:latin typeface="Arimo Bold" panose="020B0704020202020204"/>
              <a:ea typeface="Arimo Bold" panose="020B0704020202020204"/>
              <a:cs typeface="Arimo Bold" panose="020B0704020202020204"/>
              <a:sym typeface="Arimo Bold" panose="020B0704020202020204"/>
            </a:endParaRPr>
          </a:p>
          <a:p>
            <a:pPr algn="l">
              <a:lnSpc>
                <a:spcPts val="4390"/>
              </a:lnSpc>
            </a:pPr>
            <a:r>
              <a:rPr lang="en-US" sz="2600" b="1">
                <a:solidFill>
                  <a:srgbClr val="000000"/>
                </a:solidFill>
                <a:latin typeface="Arimo Bold" panose="020B0704020202020204"/>
                <a:ea typeface="Arimo Bold" panose="020B0704020202020204"/>
                <a:cs typeface="Arimo Bold" panose="020B0704020202020204"/>
                <a:sym typeface="Arimo Bold" panose="020B0704020202020204"/>
              </a:rPr>
              <a:t>③ message_routes.py (消息模块)；</a:t>
            </a:r>
            <a:endParaRPr lang="en-US" sz="2600" b="1">
              <a:solidFill>
                <a:srgbClr val="000000"/>
              </a:solidFill>
              <a:latin typeface="Arimo Bold" panose="020B0704020202020204"/>
              <a:ea typeface="Arimo Bold" panose="020B0704020202020204"/>
              <a:cs typeface="Arimo Bold" panose="020B0704020202020204"/>
              <a:sym typeface="Arimo Bold" panose="020B0704020202020204"/>
            </a:endParaRPr>
          </a:p>
          <a:p>
            <a:pPr algn="l">
              <a:lnSpc>
                <a:spcPts val="4390"/>
              </a:lnSpc>
            </a:pPr>
            <a:r>
              <a:rPr lang="en-US" sz="2600" b="1">
                <a:solidFill>
                  <a:srgbClr val="000000"/>
                </a:solidFill>
                <a:latin typeface="Arimo Bold" panose="020B0704020202020204"/>
                <a:ea typeface="Arimo Bold" panose="020B0704020202020204"/>
                <a:cs typeface="Arimo Bold" panose="020B0704020202020204"/>
                <a:sym typeface="Arimo Bold" panose="020B0704020202020204"/>
              </a:rPr>
              <a:t>④ notification_routes.py (通知模块):</a:t>
            </a:r>
            <a:endParaRPr lang="en-US" sz="2600" b="1">
              <a:solidFill>
                <a:srgbClr val="000000"/>
              </a:solidFill>
              <a:latin typeface="Arimo Bold" panose="020B0704020202020204"/>
              <a:ea typeface="Arimo Bold" panose="020B0704020202020204"/>
              <a:cs typeface="Arimo Bold" panose="020B0704020202020204"/>
              <a:sym typeface="Arimo Bold" panose="020B0704020202020204"/>
            </a:endParaRPr>
          </a:p>
          <a:p>
            <a:pPr algn="l">
              <a:lnSpc>
                <a:spcPts val="4390"/>
              </a:lnSpc>
            </a:pPr>
            <a:r>
              <a:rPr lang="en-US" sz="2600">
                <a:solidFill>
                  <a:srgbClr val="000000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 ·/api/notifications (GET): 获取当前用户的通知列表。</a:t>
            </a:r>
            <a:endParaRPr lang="en-US" sz="2600">
              <a:solidFill>
                <a:srgbClr val="000000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  <a:p>
            <a:pPr algn="l">
              <a:lnSpc>
                <a:spcPts val="4390"/>
              </a:lnSpc>
            </a:pPr>
            <a:r>
              <a:rPr lang="en-US" sz="2600">
                <a:solidFill>
                  <a:srgbClr val="000000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·/api/notifications/&lt;int:notification_id&gt;/read (POST): 将指定通知标记为已读</a:t>
            </a:r>
            <a:endParaRPr lang="en-US" sz="2600">
              <a:solidFill>
                <a:srgbClr val="000000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  <a:p>
            <a:pPr algn="l">
              <a:lnSpc>
                <a:spcPts val="4390"/>
              </a:lnSpc>
            </a:pPr>
          </a:p>
        </p:txBody>
      </p:sp>
      <p:cxnSp>
        <p:nvCxnSpPr>
          <p:cNvPr id="17" name="直接连接符 16"/>
          <p:cNvCxnSpPr/>
          <p:nvPr/>
        </p:nvCxnSpPr>
        <p:spPr>
          <a:xfrm flipV="1">
            <a:off x="1401445" y="2400300"/>
            <a:ext cx="5075555" cy="2540"/>
          </a:xfrm>
          <a:prstGeom prst="line">
            <a:avLst/>
          </a:prstGeom>
          <a:ln w="38100" cap="flat" cmpd="sng" algn="ctr">
            <a:solidFill>
              <a:schemeClr val="accent1"/>
            </a:solidFill>
            <a:prstDash val="dash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-1270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 t="-38888" b="-38888"/>
              </a:stretch>
            </a:blipFill>
          </p:spPr>
        </p:sp>
      </p:grpSp>
      <p:sp>
        <p:nvSpPr>
          <p:cNvPr id="4" name="Freeform 4"/>
          <p:cNvSpPr/>
          <p:nvPr/>
        </p:nvSpPr>
        <p:spPr>
          <a:xfrm>
            <a:off x="0" y="-144661"/>
            <a:ext cx="18379763" cy="10431661"/>
          </a:xfrm>
          <a:custGeom>
            <a:avLst/>
            <a:gdLst/>
            <a:ahLst/>
            <a:cxnLst/>
            <a:rect l="l" t="t" r="r" b="b"/>
            <a:pathLst>
              <a:path w="18379763" h="10431661">
                <a:moveTo>
                  <a:pt x="0" y="0"/>
                </a:moveTo>
                <a:lnTo>
                  <a:pt x="18379763" y="0"/>
                </a:lnTo>
                <a:lnTo>
                  <a:pt x="18379763" y="10431661"/>
                </a:lnTo>
                <a:lnTo>
                  <a:pt x="0" y="104316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27" b="-27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6817070" y="3609135"/>
            <a:ext cx="4653859" cy="4653859"/>
          </a:xfrm>
          <a:custGeom>
            <a:avLst/>
            <a:gdLst/>
            <a:ahLst/>
            <a:cxnLst/>
            <a:rect l="l" t="t" r="r" b="b"/>
            <a:pathLst>
              <a:path w="4653859" h="4653859">
                <a:moveTo>
                  <a:pt x="0" y="0"/>
                </a:moveTo>
                <a:lnTo>
                  <a:pt x="4653859" y="0"/>
                </a:lnTo>
                <a:lnTo>
                  <a:pt x="4653859" y="4653859"/>
                </a:lnTo>
                <a:lnTo>
                  <a:pt x="0" y="46538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 descr="仅校徽"/>
          <p:cNvSpPr/>
          <p:nvPr/>
        </p:nvSpPr>
        <p:spPr>
          <a:xfrm>
            <a:off x="990600" y="435492"/>
            <a:ext cx="1333526" cy="1333617"/>
          </a:xfrm>
          <a:custGeom>
            <a:avLst/>
            <a:gdLst/>
            <a:ahLst/>
            <a:cxnLst/>
            <a:rect l="l" t="t" r="r" b="b"/>
            <a:pathLst>
              <a:path w="1333526" h="1333617">
                <a:moveTo>
                  <a:pt x="0" y="0"/>
                </a:moveTo>
                <a:lnTo>
                  <a:pt x="1333526" y="0"/>
                </a:lnTo>
                <a:lnTo>
                  <a:pt x="1333526" y="1333617"/>
                </a:lnTo>
                <a:lnTo>
                  <a:pt x="0" y="133361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3" r="-3"/>
            </a:stretch>
          </a:blipFill>
        </p:spPr>
      </p:sp>
      <p:grpSp>
        <p:nvGrpSpPr>
          <p:cNvPr id="9" name="Group 9"/>
          <p:cNvGrpSpPr/>
          <p:nvPr/>
        </p:nvGrpSpPr>
        <p:grpSpPr>
          <a:xfrm rot="0">
            <a:off x="676227" y="2966968"/>
            <a:ext cx="6140843" cy="887111"/>
            <a:chOff x="0" y="0"/>
            <a:chExt cx="8187791" cy="118281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87817" cy="1182878"/>
            </a:xfrm>
            <a:custGeom>
              <a:avLst/>
              <a:gdLst/>
              <a:ahLst/>
              <a:cxnLst/>
              <a:rect l="l" t="t" r="r" b="b"/>
              <a:pathLst>
                <a:path w="8187817" h="1182878">
                  <a:moveTo>
                    <a:pt x="0" y="0"/>
                  </a:moveTo>
                  <a:lnTo>
                    <a:pt x="8187817" y="0"/>
                  </a:lnTo>
                  <a:lnTo>
                    <a:pt x="8187817" y="1182878"/>
                  </a:lnTo>
                  <a:lnTo>
                    <a:pt x="0" y="11828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t="-26480" b="-26475"/>
              </a:stretch>
            </a:blipFill>
          </p:spPr>
        </p:sp>
      </p:grpSp>
      <p:grpSp>
        <p:nvGrpSpPr>
          <p:cNvPr id="11" name="Group 11"/>
          <p:cNvGrpSpPr/>
          <p:nvPr/>
        </p:nvGrpSpPr>
        <p:grpSpPr>
          <a:xfrm rot="0">
            <a:off x="676227" y="4309861"/>
            <a:ext cx="6140843" cy="1107305"/>
            <a:chOff x="0" y="0"/>
            <a:chExt cx="8187791" cy="147640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87817" cy="1476375"/>
            </a:xfrm>
            <a:custGeom>
              <a:avLst/>
              <a:gdLst/>
              <a:ahLst/>
              <a:cxnLst/>
              <a:rect l="l" t="t" r="r" b="b"/>
              <a:pathLst>
                <a:path w="8187817" h="1476375">
                  <a:moveTo>
                    <a:pt x="0" y="0"/>
                  </a:moveTo>
                  <a:lnTo>
                    <a:pt x="8187817" y="0"/>
                  </a:lnTo>
                  <a:lnTo>
                    <a:pt x="8187817" y="1476375"/>
                  </a:lnTo>
                  <a:lnTo>
                    <a:pt x="0" y="14763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-3177" r="-3176" b="-2"/>
              </a:stretch>
            </a:blipFill>
          </p:spPr>
        </p:sp>
      </p:grpSp>
      <p:grpSp>
        <p:nvGrpSpPr>
          <p:cNvPr id="13" name="Group 13"/>
          <p:cNvGrpSpPr/>
          <p:nvPr/>
        </p:nvGrpSpPr>
        <p:grpSpPr>
          <a:xfrm rot="0">
            <a:off x="676227" y="5874366"/>
            <a:ext cx="6140843" cy="1045708"/>
            <a:chOff x="0" y="0"/>
            <a:chExt cx="8187791" cy="1394277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87817" cy="1394333"/>
            </a:xfrm>
            <a:custGeom>
              <a:avLst/>
              <a:gdLst/>
              <a:ahLst/>
              <a:cxnLst/>
              <a:rect l="l" t="t" r="r" b="b"/>
              <a:pathLst>
                <a:path w="8187817" h="1394333">
                  <a:moveTo>
                    <a:pt x="0" y="0"/>
                  </a:moveTo>
                  <a:lnTo>
                    <a:pt x="8187817" y="0"/>
                  </a:lnTo>
                  <a:lnTo>
                    <a:pt x="8187817" y="1394333"/>
                  </a:lnTo>
                  <a:lnTo>
                    <a:pt x="0" y="13943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-1758" r="-1758" b="3"/>
              </a:stretch>
            </a:blipFill>
          </p:spPr>
        </p:sp>
      </p:grpSp>
      <p:grpSp>
        <p:nvGrpSpPr>
          <p:cNvPr id="15" name="Group 15"/>
          <p:cNvGrpSpPr/>
          <p:nvPr/>
        </p:nvGrpSpPr>
        <p:grpSpPr>
          <a:xfrm rot="0">
            <a:off x="676227" y="7377274"/>
            <a:ext cx="6140843" cy="1036128"/>
            <a:chOff x="0" y="0"/>
            <a:chExt cx="8187791" cy="1381504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87817" cy="1381506"/>
            </a:xfrm>
            <a:custGeom>
              <a:avLst/>
              <a:gdLst/>
              <a:ahLst/>
              <a:cxnLst/>
              <a:rect l="l" t="t" r="r" b="b"/>
              <a:pathLst>
                <a:path w="8187817" h="1381506">
                  <a:moveTo>
                    <a:pt x="0" y="0"/>
                  </a:moveTo>
                  <a:lnTo>
                    <a:pt x="8187817" y="0"/>
                  </a:lnTo>
                  <a:lnTo>
                    <a:pt x="8187817" y="1381506"/>
                  </a:lnTo>
                  <a:lnTo>
                    <a:pt x="0" y="13815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 l="-1321" r="-1320"/>
              </a:stretch>
            </a:blipFill>
          </p:spPr>
        </p:sp>
      </p:grpSp>
      <p:sp>
        <p:nvSpPr>
          <p:cNvPr id="17" name="TextBox 17"/>
          <p:cNvSpPr txBox="1"/>
          <p:nvPr/>
        </p:nvSpPr>
        <p:spPr>
          <a:xfrm>
            <a:off x="11845368" y="1375870"/>
            <a:ext cx="5413932" cy="1132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7520"/>
              </a:lnSpc>
            </a:pPr>
            <a:r>
              <a:rPr lang="en-US" sz="4700">
                <a:solidFill>
                  <a:srgbClr val="000000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类架构设计分析</a:t>
            </a:r>
            <a:endParaRPr lang="en-US" sz="4700">
              <a:solidFill>
                <a:srgbClr val="000000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1706038" y="2564210"/>
            <a:ext cx="5968376" cy="6140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90"/>
              </a:lnSpc>
            </a:pPr>
            <a:r>
              <a:rPr lang="en-US" sz="2365" b="1">
                <a:solidFill>
                  <a:srgbClr val="000000"/>
                </a:solidFill>
                <a:latin typeface="Arimo Bold" panose="020B0704020202020204"/>
                <a:ea typeface="Arimo Bold" panose="020B0704020202020204"/>
                <a:cs typeface="Arimo Bold" panose="020B0704020202020204"/>
                <a:sym typeface="Arimo Bold" panose="020B0704020202020204"/>
              </a:rPr>
              <a:t>① User 类</a:t>
            </a:r>
            <a:r>
              <a:rPr lang="en-US" sz="2365">
                <a:solidFill>
                  <a:srgbClr val="000000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 ：字段: id, username (唯一), password (哈希存储), email, created_at。</a:t>
            </a:r>
            <a:endParaRPr lang="en-US" sz="2365">
              <a:solidFill>
                <a:srgbClr val="000000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  <a:p>
            <a:pPr algn="l">
              <a:lnSpc>
                <a:spcPts val="3990"/>
              </a:lnSpc>
            </a:pPr>
            <a:r>
              <a:rPr lang="en-US" sz="2365" b="1">
                <a:solidFill>
                  <a:srgbClr val="000000"/>
                </a:solidFill>
                <a:latin typeface="Arimo Bold" panose="020B0704020202020204"/>
                <a:ea typeface="Arimo Bold" panose="020B0704020202020204"/>
                <a:cs typeface="Arimo Bold" panose="020B0704020202020204"/>
                <a:sym typeface="Arimo Bold" panose="020B0704020202020204"/>
              </a:rPr>
              <a:t>② Item 类</a:t>
            </a:r>
            <a:r>
              <a:rPr lang="en-US" sz="2365">
                <a:solidFill>
                  <a:srgbClr val="000000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: user = db.relationship('User', backref='items')，允许通过物品反向查询发布者，或通过用户查询其发布的物品。</a:t>
            </a:r>
            <a:endParaRPr lang="en-US" sz="2365">
              <a:solidFill>
                <a:srgbClr val="000000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  <a:p>
            <a:pPr algn="l">
              <a:lnSpc>
                <a:spcPts val="3990"/>
              </a:lnSpc>
            </a:pPr>
            <a:r>
              <a:rPr lang="en-US" sz="2365" b="1">
                <a:solidFill>
                  <a:srgbClr val="000000"/>
                </a:solidFill>
                <a:latin typeface="Arimo Bold" panose="020B0704020202020204"/>
                <a:ea typeface="Arimo Bold" panose="020B0704020202020204"/>
                <a:cs typeface="Arimo Bold" panose="020B0704020202020204"/>
                <a:sym typeface="Arimo Bold" panose="020B0704020202020204"/>
              </a:rPr>
              <a:t>③ Message 类</a:t>
            </a:r>
            <a:r>
              <a:rPr lang="en-US" sz="2365">
                <a:solidFill>
                  <a:srgbClr val="000000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:id, sender_id (外键关联 User), receiver_id (外键关联 User), content, sent_time, is_read (是否已读)。</a:t>
            </a:r>
            <a:endParaRPr lang="en-US" sz="2365">
              <a:solidFill>
                <a:srgbClr val="000000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  <a:p>
            <a:pPr algn="l">
              <a:lnSpc>
                <a:spcPts val="3990"/>
              </a:lnSpc>
            </a:pPr>
            <a:r>
              <a:rPr lang="en-US" sz="2365" b="1">
                <a:solidFill>
                  <a:srgbClr val="000000"/>
                </a:solidFill>
                <a:latin typeface="Arimo Bold" panose="020B0704020202020204"/>
                <a:ea typeface="Arimo Bold" panose="020B0704020202020204"/>
                <a:cs typeface="Arimo Bold" panose="020B0704020202020204"/>
                <a:sym typeface="Arimo Bold" panose="020B0704020202020204"/>
              </a:rPr>
              <a:t>④ Notification 类</a:t>
            </a:r>
            <a:r>
              <a:rPr lang="en-US" sz="2365">
                <a:solidFill>
                  <a:srgbClr val="000000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:  id, user_id (外键关联 User), content, created_at, is_read, related_item_id (关联物品的 ID)。</a:t>
            </a:r>
            <a:endParaRPr lang="en-US" sz="2365">
              <a:solidFill>
                <a:srgbClr val="000000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  <a:p>
            <a:pPr algn="l">
              <a:lnSpc>
                <a:spcPts val="3990"/>
              </a:lnSpc>
            </a:pPr>
          </a:p>
        </p:txBody>
      </p:sp>
      <p:sp>
        <p:nvSpPr>
          <p:cNvPr id="19" name="TextBox 19"/>
          <p:cNvSpPr txBox="1"/>
          <p:nvPr/>
        </p:nvSpPr>
        <p:spPr>
          <a:xfrm>
            <a:off x="16188251" y="1344358"/>
            <a:ext cx="1071049" cy="11177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720"/>
              </a:lnSpc>
            </a:pPr>
            <a:r>
              <a:rPr lang="en-US" sz="4200">
                <a:solidFill>
                  <a:srgbClr val="004AAD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02</a:t>
            </a:r>
            <a:endParaRPr lang="en-US" sz="4200">
              <a:solidFill>
                <a:srgbClr val="004AAD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2580671" y="-151884"/>
            <a:ext cx="7819945" cy="14833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920"/>
              </a:lnSpc>
            </a:pPr>
            <a:r>
              <a:rPr lang="en-US" sz="6000">
                <a:solidFill>
                  <a:srgbClr val="004AAD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程序总体结构（后端）</a:t>
            </a:r>
            <a:endParaRPr lang="en-US" sz="6000">
              <a:solidFill>
                <a:srgbClr val="004AAD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  <p:cxnSp>
        <p:nvCxnSpPr>
          <p:cNvPr id="21" name="直接连接符 20"/>
          <p:cNvCxnSpPr/>
          <p:nvPr/>
        </p:nvCxnSpPr>
        <p:spPr>
          <a:xfrm flipV="1">
            <a:off x="11887200" y="2397760"/>
            <a:ext cx="5075555" cy="2540"/>
          </a:xfrm>
          <a:prstGeom prst="line">
            <a:avLst/>
          </a:prstGeom>
          <a:ln w="38100" cap="flat" cmpd="sng" algn="ctr">
            <a:solidFill>
              <a:schemeClr val="accent1"/>
            </a:solidFill>
            <a:prstDash val="dash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 t="-38888" b="-38888"/>
              </a:stretch>
            </a:blipFill>
          </p:spPr>
        </p:sp>
      </p:grpSp>
      <p:sp>
        <p:nvSpPr>
          <p:cNvPr id="4" name="Freeform 4"/>
          <p:cNvSpPr/>
          <p:nvPr/>
        </p:nvSpPr>
        <p:spPr>
          <a:xfrm>
            <a:off x="0" y="-144661"/>
            <a:ext cx="18379763" cy="10431661"/>
          </a:xfrm>
          <a:custGeom>
            <a:avLst/>
            <a:gdLst/>
            <a:ahLst/>
            <a:cxnLst/>
            <a:rect l="l" t="t" r="r" b="b"/>
            <a:pathLst>
              <a:path w="18379763" h="10431661">
                <a:moveTo>
                  <a:pt x="0" y="0"/>
                </a:moveTo>
                <a:lnTo>
                  <a:pt x="18379763" y="0"/>
                </a:lnTo>
                <a:lnTo>
                  <a:pt x="18379763" y="10431661"/>
                </a:lnTo>
                <a:lnTo>
                  <a:pt x="0" y="104316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27" b="-27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1078829" y="3294985"/>
            <a:ext cx="8823028" cy="8823028"/>
          </a:xfrm>
          <a:custGeom>
            <a:avLst/>
            <a:gdLst/>
            <a:ahLst/>
            <a:cxnLst/>
            <a:rect l="l" t="t" r="r" b="b"/>
            <a:pathLst>
              <a:path w="8823028" h="8823028">
                <a:moveTo>
                  <a:pt x="0" y="0"/>
                </a:moveTo>
                <a:lnTo>
                  <a:pt x="8823028" y="0"/>
                </a:lnTo>
                <a:lnTo>
                  <a:pt x="8823028" y="8823028"/>
                </a:lnTo>
                <a:lnTo>
                  <a:pt x="0" y="88230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 rot="0">
            <a:off x="12173233" y="4055188"/>
            <a:ext cx="7302627" cy="7302627"/>
            <a:chOff x="0" y="0"/>
            <a:chExt cx="9736836" cy="973683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9736836" cy="9736836"/>
            </a:xfrm>
            <a:custGeom>
              <a:avLst/>
              <a:gdLst/>
              <a:ahLst/>
              <a:cxnLst/>
              <a:rect l="l" t="t" r="r" b="b"/>
              <a:pathLst>
                <a:path w="9736836" h="9736836">
                  <a:moveTo>
                    <a:pt x="4868418" y="0"/>
                  </a:moveTo>
                  <a:cubicBezTo>
                    <a:pt x="2179701" y="0"/>
                    <a:pt x="0" y="2179701"/>
                    <a:pt x="0" y="4868418"/>
                  </a:cubicBezTo>
                  <a:cubicBezTo>
                    <a:pt x="0" y="7557135"/>
                    <a:pt x="2179701" y="9736836"/>
                    <a:pt x="4868418" y="9736836"/>
                  </a:cubicBezTo>
                  <a:cubicBezTo>
                    <a:pt x="7557135" y="9736836"/>
                    <a:pt x="9736836" y="7557135"/>
                    <a:pt x="9736836" y="4868418"/>
                  </a:cubicBezTo>
                  <a:cubicBezTo>
                    <a:pt x="9736836" y="2179701"/>
                    <a:pt x="7557135" y="0"/>
                    <a:pt x="4868418" y="0"/>
                  </a:cubicBez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777612" y="1995202"/>
            <a:ext cx="3479957" cy="33688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805"/>
              </a:lnSpc>
            </a:pPr>
            <a:r>
              <a:rPr lang="en-US" sz="17005">
                <a:solidFill>
                  <a:srgbClr val="004AAD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03</a:t>
            </a:r>
            <a:endParaRPr lang="en-US" sz="17005">
              <a:solidFill>
                <a:srgbClr val="004AAD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4009112" y="2738420"/>
            <a:ext cx="6889843" cy="17671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840"/>
              </a:lnSpc>
            </a:pPr>
            <a:r>
              <a:rPr lang="en-US" sz="7400">
                <a:solidFill>
                  <a:srgbClr val="000000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基本功能</a:t>
            </a:r>
            <a:endParaRPr lang="en-US" sz="7400">
              <a:solidFill>
                <a:srgbClr val="000000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4009112" y="4868673"/>
            <a:ext cx="6889843" cy="3223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70"/>
              </a:lnSpc>
            </a:pPr>
            <a:r>
              <a:rPr lang="en-US" sz="3300">
                <a:solidFill>
                  <a:srgbClr val="737373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Basic Function</a:t>
            </a:r>
            <a:endParaRPr lang="en-US" sz="3300">
              <a:solidFill>
                <a:srgbClr val="737373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  <p:grpSp>
        <p:nvGrpSpPr>
          <p:cNvPr id="11" name="Group 11"/>
          <p:cNvGrpSpPr/>
          <p:nvPr/>
        </p:nvGrpSpPr>
        <p:grpSpPr>
          <a:xfrm rot="0">
            <a:off x="1303533" y="5561333"/>
            <a:ext cx="9483852" cy="50768"/>
            <a:chOff x="0" y="0"/>
            <a:chExt cx="12645136" cy="67691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2645136" cy="67691"/>
            </a:xfrm>
            <a:custGeom>
              <a:avLst/>
              <a:gdLst/>
              <a:ahLst/>
              <a:cxnLst/>
              <a:rect l="l" t="t" r="r" b="b"/>
              <a:pathLst>
                <a:path w="12645136" h="67691">
                  <a:moveTo>
                    <a:pt x="0" y="0"/>
                  </a:moveTo>
                  <a:lnTo>
                    <a:pt x="12645136" y="0"/>
                  </a:lnTo>
                  <a:lnTo>
                    <a:pt x="12645136" y="67691"/>
                  </a:lnTo>
                  <a:lnTo>
                    <a:pt x="0" y="67691"/>
                  </a:lnTo>
                  <a:close/>
                </a:path>
              </a:pathLst>
            </a:custGeom>
            <a:solidFill>
              <a:srgbClr val="004AAD"/>
            </a:solidFill>
          </p:spPr>
        </p:sp>
      </p:grpSp>
      <p:grpSp>
        <p:nvGrpSpPr>
          <p:cNvPr id="13" name="Group 13"/>
          <p:cNvGrpSpPr/>
          <p:nvPr/>
        </p:nvGrpSpPr>
        <p:grpSpPr>
          <a:xfrm rot="0">
            <a:off x="9905999" y="5382596"/>
            <a:ext cx="11101006" cy="4990433"/>
            <a:chOff x="0" y="0"/>
            <a:chExt cx="14801342" cy="6653911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4801342" cy="6653911"/>
            </a:xfrm>
            <a:custGeom>
              <a:avLst/>
              <a:gdLst/>
              <a:ahLst/>
              <a:cxnLst/>
              <a:rect l="l" t="t" r="r" b="b"/>
              <a:pathLst>
                <a:path w="14801342" h="6653911">
                  <a:moveTo>
                    <a:pt x="0" y="0"/>
                  </a:moveTo>
                  <a:lnTo>
                    <a:pt x="14801342" y="0"/>
                  </a:lnTo>
                  <a:lnTo>
                    <a:pt x="14801342" y="6653911"/>
                  </a:lnTo>
                  <a:lnTo>
                    <a:pt x="0" y="66539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t="-26" b="-26"/>
              </a:stretch>
            </a:blipFill>
          </p:spPr>
        </p:sp>
      </p:grpSp>
      <p:grpSp>
        <p:nvGrpSpPr>
          <p:cNvPr id="15" name="Group 15"/>
          <p:cNvGrpSpPr/>
          <p:nvPr/>
        </p:nvGrpSpPr>
        <p:grpSpPr>
          <a:xfrm rot="0">
            <a:off x="1057275" y="531225"/>
            <a:ext cx="3949256" cy="1187768"/>
            <a:chOff x="0" y="0"/>
            <a:chExt cx="5265674" cy="158369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5265674" cy="1583690"/>
            </a:xfrm>
            <a:custGeom>
              <a:avLst/>
              <a:gdLst/>
              <a:ahLst/>
              <a:cxnLst/>
              <a:rect l="l" t="t" r="r" b="b"/>
              <a:pathLst>
                <a:path w="5265674" h="1583690">
                  <a:moveTo>
                    <a:pt x="0" y="0"/>
                  </a:moveTo>
                  <a:lnTo>
                    <a:pt x="5265674" y="0"/>
                  </a:lnTo>
                  <a:lnTo>
                    <a:pt x="5265674" y="1583690"/>
                  </a:lnTo>
                  <a:lnTo>
                    <a:pt x="0" y="158369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-90" r="-90"/>
              </a:stretch>
            </a:blipFill>
          </p:spPr>
        </p:sp>
      </p:grpSp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 t="-38888" b="-38888"/>
              </a:stretch>
            </a:blipFill>
          </p:spPr>
        </p:sp>
      </p:grpSp>
      <p:sp>
        <p:nvSpPr>
          <p:cNvPr id="4" name="Freeform 4"/>
          <p:cNvSpPr/>
          <p:nvPr/>
        </p:nvSpPr>
        <p:spPr>
          <a:xfrm>
            <a:off x="0" y="-144661"/>
            <a:ext cx="18379763" cy="10431661"/>
          </a:xfrm>
          <a:custGeom>
            <a:avLst/>
            <a:gdLst/>
            <a:ahLst/>
            <a:cxnLst/>
            <a:rect l="l" t="t" r="r" b="b"/>
            <a:pathLst>
              <a:path w="18379763" h="10431661">
                <a:moveTo>
                  <a:pt x="0" y="0"/>
                </a:moveTo>
                <a:lnTo>
                  <a:pt x="18379763" y="0"/>
                </a:lnTo>
                <a:lnTo>
                  <a:pt x="18379763" y="10431661"/>
                </a:lnTo>
                <a:lnTo>
                  <a:pt x="0" y="104316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27" b="-27"/>
            </a:stretch>
          </a:blipFill>
        </p:spPr>
      </p:sp>
      <p:grpSp>
        <p:nvGrpSpPr>
          <p:cNvPr id="5" name="Group 5"/>
          <p:cNvGrpSpPr/>
          <p:nvPr/>
        </p:nvGrpSpPr>
        <p:grpSpPr>
          <a:xfrm rot="0">
            <a:off x="8748663" y="2326255"/>
            <a:ext cx="2422017" cy="2422017"/>
            <a:chOff x="0" y="0"/>
            <a:chExt cx="3229356" cy="322935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229356" cy="3229356"/>
            </a:xfrm>
            <a:custGeom>
              <a:avLst/>
              <a:gdLst/>
              <a:ahLst/>
              <a:cxnLst/>
              <a:rect l="l" t="t" r="r" b="b"/>
              <a:pathLst>
                <a:path w="3229356" h="3229356">
                  <a:moveTo>
                    <a:pt x="0" y="0"/>
                  </a:moveTo>
                  <a:lnTo>
                    <a:pt x="3229356" y="0"/>
                  </a:lnTo>
                  <a:lnTo>
                    <a:pt x="3229356" y="3229356"/>
                  </a:lnTo>
                  <a:lnTo>
                    <a:pt x="0" y="32293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 rot="0">
            <a:off x="720812" y="2389186"/>
            <a:ext cx="2422017" cy="2422017"/>
            <a:chOff x="0" y="0"/>
            <a:chExt cx="3229356" cy="322935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229356" cy="3229356"/>
            </a:xfrm>
            <a:custGeom>
              <a:avLst/>
              <a:gdLst/>
              <a:ahLst/>
              <a:cxnLst/>
              <a:rect l="l" t="t" r="r" b="b"/>
              <a:pathLst>
                <a:path w="3229356" h="3229356">
                  <a:moveTo>
                    <a:pt x="0" y="0"/>
                  </a:moveTo>
                  <a:lnTo>
                    <a:pt x="3229356" y="0"/>
                  </a:lnTo>
                  <a:lnTo>
                    <a:pt x="3229356" y="3229356"/>
                  </a:lnTo>
                  <a:lnTo>
                    <a:pt x="0" y="32293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sp>
        <p:nvSpPr>
          <p:cNvPr id="9" name="Freeform 9" descr="仅校徽"/>
          <p:cNvSpPr/>
          <p:nvPr/>
        </p:nvSpPr>
        <p:spPr>
          <a:xfrm>
            <a:off x="990600" y="435492"/>
            <a:ext cx="1333526" cy="1333617"/>
          </a:xfrm>
          <a:custGeom>
            <a:avLst/>
            <a:gdLst/>
            <a:ahLst/>
            <a:cxnLst/>
            <a:rect l="l" t="t" r="r" b="b"/>
            <a:pathLst>
              <a:path w="1333526" h="1333617">
                <a:moveTo>
                  <a:pt x="0" y="0"/>
                </a:moveTo>
                <a:lnTo>
                  <a:pt x="1333526" y="0"/>
                </a:lnTo>
                <a:lnTo>
                  <a:pt x="1333526" y="1333617"/>
                </a:lnTo>
                <a:lnTo>
                  <a:pt x="0" y="133361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3" r="-3"/>
            </a:stretch>
          </a:blipFill>
        </p:spPr>
      </p:sp>
      <p:grpSp>
        <p:nvGrpSpPr>
          <p:cNvPr id="10" name="Group 10"/>
          <p:cNvGrpSpPr/>
          <p:nvPr/>
        </p:nvGrpSpPr>
        <p:grpSpPr>
          <a:xfrm rot="0">
            <a:off x="11361207" y="3135698"/>
            <a:ext cx="6205980" cy="6356958"/>
            <a:chOff x="0" y="0"/>
            <a:chExt cx="8274640" cy="8475944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274685" cy="8475980"/>
            </a:xfrm>
            <a:custGeom>
              <a:avLst/>
              <a:gdLst/>
              <a:ahLst/>
              <a:cxnLst/>
              <a:rect l="l" t="t" r="r" b="b"/>
              <a:pathLst>
                <a:path w="8274685" h="8475980">
                  <a:moveTo>
                    <a:pt x="0" y="0"/>
                  </a:moveTo>
                  <a:lnTo>
                    <a:pt x="8274685" y="0"/>
                  </a:lnTo>
                  <a:lnTo>
                    <a:pt x="8274685" y="8475980"/>
                  </a:lnTo>
                  <a:lnTo>
                    <a:pt x="0" y="84759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61" r="-60"/>
              </a:stretch>
            </a:blipFill>
          </p:spPr>
        </p:sp>
      </p:grpSp>
      <p:grpSp>
        <p:nvGrpSpPr>
          <p:cNvPr id="12" name="Group 12"/>
          <p:cNvGrpSpPr/>
          <p:nvPr/>
        </p:nvGrpSpPr>
        <p:grpSpPr>
          <a:xfrm rot="0">
            <a:off x="3333356" y="3135698"/>
            <a:ext cx="5117351" cy="6356958"/>
            <a:chOff x="0" y="0"/>
            <a:chExt cx="6823135" cy="8475944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823075" cy="8475980"/>
            </a:xfrm>
            <a:custGeom>
              <a:avLst/>
              <a:gdLst/>
              <a:ahLst/>
              <a:cxnLst/>
              <a:rect l="l" t="t" r="r" b="b"/>
              <a:pathLst>
                <a:path w="6823075" h="8475980">
                  <a:moveTo>
                    <a:pt x="0" y="0"/>
                  </a:moveTo>
                  <a:lnTo>
                    <a:pt x="6823075" y="0"/>
                  </a:lnTo>
                  <a:lnTo>
                    <a:pt x="6823075" y="8475980"/>
                  </a:lnTo>
                  <a:lnTo>
                    <a:pt x="0" y="84759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t="-55" b="-54"/>
              </a:stretch>
            </a:blipFill>
          </p:spPr>
        </p:sp>
      </p:grpSp>
      <p:sp>
        <p:nvSpPr>
          <p:cNvPr id="14" name="TextBox 14"/>
          <p:cNvSpPr txBox="1"/>
          <p:nvPr/>
        </p:nvSpPr>
        <p:spPr>
          <a:xfrm>
            <a:off x="11361207" y="1939475"/>
            <a:ext cx="5415307" cy="902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080"/>
              </a:lnSpc>
            </a:pPr>
            <a:r>
              <a:rPr lang="en-US" sz="3800">
                <a:solidFill>
                  <a:srgbClr val="000000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模板部分（LoginView）</a:t>
            </a:r>
            <a:endParaRPr lang="en-US" sz="3800">
              <a:solidFill>
                <a:srgbClr val="000000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3333356" y="2002405"/>
            <a:ext cx="5415307" cy="902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080"/>
              </a:lnSpc>
            </a:pPr>
            <a:r>
              <a:rPr lang="en-US" sz="3800">
                <a:solidFill>
                  <a:srgbClr val="000000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逻辑部分（LoginView）</a:t>
            </a:r>
            <a:endParaRPr lang="en-US" sz="3800">
              <a:solidFill>
                <a:srgbClr val="000000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2580671" y="-132834"/>
            <a:ext cx="9619649" cy="14149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425"/>
              </a:lnSpc>
            </a:pPr>
            <a:r>
              <a:rPr lang="en-US" sz="5700">
                <a:solidFill>
                  <a:srgbClr val="004AAD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前端——用户注册与登录功能</a:t>
            </a:r>
            <a:endParaRPr lang="en-US" sz="5700">
              <a:solidFill>
                <a:srgbClr val="004AAD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</p:spTree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 t="-38888" b="-38888"/>
              </a:stretch>
            </a:blipFill>
          </p:spPr>
        </p:sp>
      </p:grpSp>
      <p:sp>
        <p:nvSpPr>
          <p:cNvPr id="4" name="Freeform 4"/>
          <p:cNvSpPr/>
          <p:nvPr/>
        </p:nvSpPr>
        <p:spPr>
          <a:xfrm>
            <a:off x="0" y="-144661"/>
            <a:ext cx="18379763" cy="10431661"/>
          </a:xfrm>
          <a:custGeom>
            <a:avLst/>
            <a:gdLst/>
            <a:ahLst/>
            <a:cxnLst/>
            <a:rect l="l" t="t" r="r" b="b"/>
            <a:pathLst>
              <a:path w="18379763" h="10431661">
                <a:moveTo>
                  <a:pt x="0" y="0"/>
                </a:moveTo>
                <a:lnTo>
                  <a:pt x="18379763" y="0"/>
                </a:lnTo>
                <a:lnTo>
                  <a:pt x="18379763" y="10431661"/>
                </a:lnTo>
                <a:lnTo>
                  <a:pt x="0" y="104316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27" b="-27"/>
            </a:stretch>
          </a:blipFill>
        </p:spPr>
      </p:sp>
      <p:sp>
        <p:nvSpPr>
          <p:cNvPr id="5" name="Freeform 5" descr="仅校徽"/>
          <p:cNvSpPr/>
          <p:nvPr/>
        </p:nvSpPr>
        <p:spPr>
          <a:xfrm>
            <a:off x="990600" y="435492"/>
            <a:ext cx="1333526" cy="1333617"/>
          </a:xfrm>
          <a:custGeom>
            <a:avLst/>
            <a:gdLst/>
            <a:ahLst/>
            <a:cxnLst/>
            <a:rect l="l" t="t" r="r" b="b"/>
            <a:pathLst>
              <a:path w="1333526" h="1333617">
                <a:moveTo>
                  <a:pt x="0" y="0"/>
                </a:moveTo>
                <a:lnTo>
                  <a:pt x="1333526" y="0"/>
                </a:lnTo>
                <a:lnTo>
                  <a:pt x="1333526" y="1333617"/>
                </a:lnTo>
                <a:lnTo>
                  <a:pt x="0" y="133361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3" r="-3"/>
            </a:stretch>
          </a:blipFill>
        </p:spPr>
      </p:sp>
      <p:grpSp>
        <p:nvGrpSpPr>
          <p:cNvPr id="6" name="Group 6"/>
          <p:cNvGrpSpPr/>
          <p:nvPr/>
        </p:nvGrpSpPr>
        <p:grpSpPr>
          <a:xfrm rot="0">
            <a:off x="1028700" y="2082237"/>
            <a:ext cx="7508513" cy="4889919"/>
            <a:chOff x="0" y="0"/>
            <a:chExt cx="10011351" cy="651989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0011410" cy="6519926"/>
            </a:xfrm>
            <a:custGeom>
              <a:avLst/>
              <a:gdLst/>
              <a:ahLst/>
              <a:cxnLst/>
              <a:rect l="l" t="t" r="r" b="b"/>
              <a:pathLst>
                <a:path w="10011410" h="6519926">
                  <a:moveTo>
                    <a:pt x="0" y="0"/>
                  </a:moveTo>
                  <a:lnTo>
                    <a:pt x="10011410" y="0"/>
                  </a:lnTo>
                  <a:lnTo>
                    <a:pt x="10011410" y="6519926"/>
                  </a:lnTo>
                  <a:lnTo>
                    <a:pt x="0" y="65199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t="-58" b="-57"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 rot="0">
            <a:off x="8746251" y="2120337"/>
            <a:ext cx="8735565" cy="4851819"/>
            <a:chOff x="0" y="0"/>
            <a:chExt cx="11647420" cy="646909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1647424" cy="6469126"/>
            </a:xfrm>
            <a:custGeom>
              <a:avLst/>
              <a:gdLst/>
              <a:ahLst/>
              <a:cxnLst/>
              <a:rect l="l" t="t" r="r" b="b"/>
              <a:pathLst>
                <a:path w="11647424" h="6469126">
                  <a:moveTo>
                    <a:pt x="0" y="0"/>
                  </a:moveTo>
                  <a:lnTo>
                    <a:pt x="11647424" y="0"/>
                  </a:lnTo>
                  <a:lnTo>
                    <a:pt x="11647424" y="6469126"/>
                  </a:lnTo>
                  <a:lnTo>
                    <a:pt x="0" y="64691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5375" r="-5375"/>
              </a:stretch>
            </a:blipFill>
          </p:spPr>
        </p:sp>
      </p:grpSp>
      <p:grpSp>
        <p:nvGrpSpPr>
          <p:cNvPr id="10" name="Group 10"/>
          <p:cNvGrpSpPr/>
          <p:nvPr/>
        </p:nvGrpSpPr>
        <p:grpSpPr>
          <a:xfrm rot="0">
            <a:off x="5831622" y="7174340"/>
            <a:ext cx="5829260" cy="2083960"/>
            <a:chOff x="0" y="0"/>
            <a:chExt cx="7772347" cy="277861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7772400" cy="2778633"/>
            </a:xfrm>
            <a:custGeom>
              <a:avLst/>
              <a:gdLst/>
              <a:ahLst/>
              <a:cxnLst/>
              <a:rect l="l" t="t" r="r" b="b"/>
              <a:pathLst>
                <a:path w="7772400" h="2778633">
                  <a:moveTo>
                    <a:pt x="0" y="0"/>
                  </a:moveTo>
                  <a:lnTo>
                    <a:pt x="7772400" y="0"/>
                  </a:lnTo>
                  <a:lnTo>
                    <a:pt x="7772400" y="2778633"/>
                  </a:lnTo>
                  <a:lnTo>
                    <a:pt x="0" y="27786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t="-59" b="-58"/>
              </a:stretch>
            </a:blipFill>
          </p:spPr>
        </p:sp>
      </p:grpSp>
      <p:sp>
        <p:nvSpPr>
          <p:cNvPr id="12" name="TextBox 12"/>
          <p:cNvSpPr txBox="1"/>
          <p:nvPr/>
        </p:nvSpPr>
        <p:spPr>
          <a:xfrm>
            <a:off x="2580671" y="-132834"/>
            <a:ext cx="9619649" cy="14149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425"/>
              </a:lnSpc>
            </a:pPr>
            <a:r>
              <a:rPr lang="en-US" sz="5700">
                <a:solidFill>
                  <a:srgbClr val="004AAD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前端——用户注册与登录功能</a:t>
            </a:r>
            <a:endParaRPr lang="en-US" sz="5700">
              <a:solidFill>
                <a:srgbClr val="004AAD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</p:spTree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 t="-38888" b="-38888"/>
              </a:stretch>
            </a:blipFill>
          </p:spPr>
        </p:sp>
      </p:grpSp>
      <p:sp>
        <p:nvSpPr>
          <p:cNvPr id="4" name="Freeform 4"/>
          <p:cNvSpPr/>
          <p:nvPr/>
        </p:nvSpPr>
        <p:spPr>
          <a:xfrm>
            <a:off x="0" y="-144661"/>
            <a:ext cx="18379763" cy="10431661"/>
          </a:xfrm>
          <a:custGeom>
            <a:avLst/>
            <a:gdLst/>
            <a:ahLst/>
            <a:cxnLst/>
            <a:rect l="l" t="t" r="r" b="b"/>
            <a:pathLst>
              <a:path w="18379763" h="10431661">
                <a:moveTo>
                  <a:pt x="0" y="0"/>
                </a:moveTo>
                <a:lnTo>
                  <a:pt x="18379763" y="0"/>
                </a:lnTo>
                <a:lnTo>
                  <a:pt x="18379763" y="10431661"/>
                </a:lnTo>
                <a:lnTo>
                  <a:pt x="0" y="104316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27" b="-27"/>
            </a:stretch>
          </a:blipFill>
        </p:spPr>
      </p:sp>
      <p:grpSp>
        <p:nvGrpSpPr>
          <p:cNvPr id="5" name="Group 5"/>
          <p:cNvGrpSpPr/>
          <p:nvPr/>
        </p:nvGrpSpPr>
        <p:grpSpPr>
          <a:xfrm rot="0">
            <a:off x="8748663" y="2326255"/>
            <a:ext cx="2422017" cy="2422017"/>
            <a:chOff x="0" y="0"/>
            <a:chExt cx="3229356" cy="322935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229356" cy="3229356"/>
            </a:xfrm>
            <a:custGeom>
              <a:avLst/>
              <a:gdLst/>
              <a:ahLst/>
              <a:cxnLst/>
              <a:rect l="l" t="t" r="r" b="b"/>
              <a:pathLst>
                <a:path w="3229356" h="3229356">
                  <a:moveTo>
                    <a:pt x="0" y="0"/>
                  </a:moveTo>
                  <a:lnTo>
                    <a:pt x="3229356" y="0"/>
                  </a:lnTo>
                  <a:lnTo>
                    <a:pt x="3229356" y="3229356"/>
                  </a:lnTo>
                  <a:lnTo>
                    <a:pt x="0" y="32293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 rot="0">
            <a:off x="720812" y="2389186"/>
            <a:ext cx="2422017" cy="2422017"/>
            <a:chOff x="0" y="0"/>
            <a:chExt cx="3229356" cy="322935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229356" cy="3229356"/>
            </a:xfrm>
            <a:custGeom>
              <a:avLst/>
              <a:gdLst/>
              <a:ahLst/>
              <a:cxnLst/>
              <a:rect l="l" t="t" r="r" b="b"/>
              <a:pathLst>
                <a:path w="3229356" h="3229356">
                  <a:moveTo>
                    <a:pt x="0" y="0"/>
                  </a:moveTo>
                  <a:lnTo>
                    <a:pt x="3229356" y="0"/>
                  </a:lnTo>
                  <a:lnTo>
                    <a:pt x="3229356" y="3229356"/>
                  </a:lnTo>
                  <a:lnTo>
                    <a:pt x="0" y="32293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sp>
        <p:nvSpPr>
          <p:cNvPr id="9" name="Freeform 9" descr="仅校徽"/>
          <p:cNvSpPr/>
          <p:nvPr/>
        </p:nvSpPr>
        <p:spPr>
          <a:xfrm>
            <a:off x="990600" y="435492"/>
            <a:ext cx="1333526" cy="1333617"/>
          </a:xfrm>
          <a:custGeom>
            <a:avLst/>
            <a:gdLst/>
            <a:ahLst/>
            <a:cxnLst/>
            <a:rect l="l" t="t" r="r" b="b"/>
            <a:pathLst>
              <a:path w="1333526" h="1333617">
                <a:moveTo>
                  <a:pt x="0" y="0"/>
                </a:moveTo>
                <a:lnTo>
                  <a:pt x="1333526" y="0"/>
                </a:lnTo>
                <a:lnTo>
                  <a:pt x="1333526" y="1333617"/>
                </a:lnTo>
                <a:lnTo>
                  <a:pt x="0" y="133361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3" r="-3"/>
            </a:stretch>
          </a:blipFill>
        </p:spPr>
      </p:sp>
      <p:grpSp>
        <p:nvGrpSpPr>
          <p:cNvPr id="10" name="Group 10"/>
          <p:cNvGrpSpPr/>
          <p:nvPr/>
        </p:nvGrpSpPr>
        <p:grpSpPr>
          <a:xfrm rot="0">
            <a:off x="3142815" y="3253540"/>
            <a:ext cx="5605848" cy="3566721"/>
            <a:chOff x="0" y="0"/>
            <a:chExt cx="7474464" cy="4755628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7474458" cy="4755642"/>
            </a:xfrm>
            <a:custGeom>
              <a:avLst/>
              <a:gdLst/>
              <a:ahLst/>
              <a:cxnLst/>
              <a:rect l="l" t="t" r="r" b="b"/>
              <a:pathLst>
                <a:path w="7474458" h="4755642">
                  <a:moveTo>
                    <a:pt x="0" y="0"/>
                  </a:moveTo>
                  <a:lnTo>
                    <a:pt x="7474458" y="0"/>
                  </a:lnTo>
                  <a:lnTo>
                    <a:pt x="7474458" y="4755642"/>
                  </a:lnTo>
                  <a:lnTo>
                    <a:pt x="0" y="47556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31" r="-31"/>
              </a:stretch>
            </a:blipFill>
          </p:spPr>
        </p:sp>
      </p:grpSp>
      <p:grpSp>
        <p:nvGrpSpPr>
          <p:cNvPr id="12" name="Group 12"/>
          <p:cNvGrpSpPr/>
          <p:nvPr/>
        </p:nvGrpSpPr>
        <p:grpSpPr>
          <a:xfrm rot="0">
            <a:off x="12200320" y="3253540"/>
            <a:ext cx="3171420" cy="6607124"/>
            <a:chOff x="0" y="0"/>
            <a:chExt cx="4228560" cy="8809499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228592" cy="8809482"/>
            </a:xfrm>
            <a:custGeom>
              <a:avLst/>
              <a:gdLst/>
              <a:ahLst/>
              <a:cxnLst/>
              <a:rect l="l" t="t" r="r" b="b"/>
              <a:pathLst>
                <a:path w="4228592" h="8809482">
                  <a:moveTo>
                    <a:pt x="0" y="0"/>
                  </a:moveTo>
                  <a:lnTo>
                    <a:pt x="4228592" y="0"/>
                  </a:lnTo>
                  <a:lnTo>
                    <a:pt x="4228592" y="8809482"/>
                  </a:lnTo>
                  <a:lnTo>
                    <a:pt x="0" y="88094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-77" r="-77"/>
              </a:stretch>
            </a:blipFill>
          </p:spPr>
        </p:sp>
      </p:grpSp>
      <p:sp>
        <p:nvSpPr>
          <p:cNvPr id="14" name="TextBox 14"/>
          <p:cNvSpPr txBox="1"/>
          <p:nvPr/>
        </p:nvSpPr>
        <p:spPr>
          <a:xfrm>
            <a:off x="11170666" y="1445259"/>
            <a:ext cx="5415307" cy="1673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80"/>
              </a:lnSpc>
            </a:pPr>
            <a:r>
              <a:rPr lang="en-US" sz="3800">
                <a:solidFill>
                  <a:srgbClr val="000000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图片上传组件</a:t>
            </a:r>
            <a:endParaRPr lang="en-US" sz="3800">
              <a:solidFill>
                <a:srgbClr val="000000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  <a:p>
            <a:pPr algn="l">
              <a:lnSpc>
                <a:spcPts val="6080"/>
              </a:lnSpc>
            </a:pPr>
            <a:r>
              <a:rPr lang="en-US" sz="3800">
                <a:solidFill>
                  <a:srgbClr val="000000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（ImageUploader.vue）</a:t>
            </a:r>
            <a:endParaRPr lang="en-US" sz="3800">
              <a:solidFill>
                <a:srgbClr val="000000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3142815" y="1445259"/>
            <a:ext cx="7215674" cy="1673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080"/>
              </a:lnSpc>
            </a:pPr>
            <a:r>
              <a:rPr lang="en-US" sz="3800">
                <a:solidFill>
                  <a:srgbClr val="000000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核心部分</a:t>
            </a:r>
            <a:endParaRPr lang="en-US" sz="3800">
              <a:solidFill>
                <a:srgbClr val="000000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  <a:p>
            <a:pPr algn="just">
              <a:lnSpc>
                <a:spcPts val="6080"/>
              </a:lnSpc>
            </a:pPr>
            <a:r>
              <a:rPr lang="en-US" sz="3800">
                <a:solidFill>
                  <a:srgbClr val="000000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（PublishView.vue）</a:t>
            </a:r>
            <a:endParaRPr lang="en-US" sz="3800">
              <a:solidFill>
                <a:srgbClr val="000000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2580671" y="-132834"/>
            <a:ext cx="9619649" cy="14149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425"/>
              </a:lnSpc>
            </a:pPr>
            <a:r>
              <a:rPr lang="en-US" sz="5700">
                <a:solidFill>
                  <a:srgbClr val="004AAD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前端——信息发布功能</a:t>
            </a:r>
            <a:endParaRPr lang="en-US" sz="5700">
              <a:solidFill>
                <a:srgbClr val="004AAD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</p:spTree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 t="-38888" b="-38888"/>
              </a:stretch>
            </a:blipFill>
          </p:spPr>
        </p:sp>
      </p:grpSp>
      <p:sp>
        <p:nvSpPr>
          <p:cNvPr id="4" name="Freeform 4"/>
          <p:cNvSpPr/>
          <p:nvPr/>
        </p:nvSpPr>
        <p:spPr>
          <a:xfrm>
            <a:off x="-45882" y="-239911"/>
            <a:ext cx="18379763" cy="10431661"/>
          </a:xfrm>
          <a:custGeom>
            <a:avLst/>
            <a:gdLst/>
            <a:ahLst/>
            <a:cxnLst/>
            <a:rect l="l" t="t" r="r" b="b"/>
            <a:pathLst>
              <a:path w="18379763" h="10431661">
                <a:moveTo>
                  <a:pt x="0" y="0"/>
                </a:moveTo>
                <a:lnTo>
                  <a:pt x="18379763" y="0"/>
                </a:lnTo>
                <a:lnTo>
                  <a:pt x="18379763" y="10431661"/>
                </a:lnTo>
                <a:lnTo>
                  <a:pt x="0" y="104316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27" b="-27"/>
            </a:stretch>
          </a:blipFill>
        </p:spPr>
      </p:sp>
      <p:sp>
        <p:nvSpPr>
          <p:cNvPr id="5" name="Freeform 5" descr="仅校徽"/>
          <p:cNvSpPr/>
          <p:nvPr/>
        </p:nvSpPr>
        <p:spPr>
          <a:xfrm>
            <a:off x="990600" y="435492"/>
            <a:ext cx="1333526" cy="1333617"/>
          </a:xfrm>
          <a:custGeom>
            <a:avLst/>
            <a:gdLst/>
            <a:ahLst/>
            <a:cxnLst/>
            <a:rect l="l" t="t" r="r" b="b"/>
            <a:pathLst>
              <a:path w="1333526" h="1333617">
                <a:moveTo>
                  <a:pt x="0" y="0"/>
                </a:moveTo>
                <a:lnTo>
                  <a:pt x="1333526" y="0"/>
                </a:lnTo>
                <a:lnTo>
                  <a:pt x="1333526" y="1333617"/>
                </a:lnTo>
                <a:lnTo>
                  <a:pt x="0" y="133361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3" r="-3"/>
            </a:stretch>
          </a:blipFill>
        </p:spPr>
      </p:sp>
      <p:grpSp>
        <p:nvGrpSpPr>
          <p:cNvPr id="6" name="Group 6"/>
          <p:cNvGrpSpPr/>
          <p:nvPr/>
        </p:nvGrpSpPr>
        <p:grpSpPr>
          <a:xfrm rot="0">
            <a:off x="2851084" y="1462025"/>
            <a:ext cx="5365652" cy="4969935"/>
            <a:chOff x="0" y="0"/>
            <a:chExt cx="7154203" cy="662658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7154164" cy="6626606"/>
            </a:xfrm>
            <a:custGeom>
              <a:avLst/>
              <a:gdLst/>
              <a:ahLst/>
              <a:cxnLst/>
              <a:rect l="l" t="t" r="r" b="b"/>
              <a:pathLst>
                <a:path w="7154164" h="6626606">
                  <a:moveTo>
                    <a:pt x="0" y="0"/>
                  </a:moveTo>
                  <a:lnTo>
                    <a:pt x="7154164" y="0"/>
                  </a:lnTo>
                  <a:lnTo>
                    <a:pt x="7154164" y="6626606"/>
                  </a:lnTo>
                  <a:lnTo>
                    <a:pt x="0" y="66266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2" r="-2"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 rot="0">
            <a:off x="2975974" y="6612936"/>
            <a:ext cx="5240763" cy="2777604"/>
            <a:chOff x="0" y="0"/>
            <a:chExt cx="6987684" cy="370347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987667" cy="3703447"/>
            </a:xfrm>
            <a:custGeom>
              <a:avLst/>
              <a:gdLst/>
              <a:ahLst/>
              <a:cxnLst/>
              <a:rect l="l" t="t" r="r" b="b"/>
              <a:pathLst>
                <a:path w="6987667" h="3703447">
                  <a:moveTo>
                    <a:pt x="0" y="0"/>
                  </a:moveTo>
                  <a:lnTo>
                    <a:pt x="6987667" y="0"/>
                  </a:lnTo>
                  <a:lnTo>
                    <a:pt x="6987667" y="3703447"/>
                  </a:lnTo>
                  <a:lnTo>
                    <a:pt x="0" y="37034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t="-45" b="-45"/>
              </a:stretch>
            </a:blipFill>
          </p:spPr>
        </p:sp>
      </p:grpSp>
      <p:grpSp>
        <p:nvGrpSpPr>
          <p:cNvPr id="10" name="Group 10"/>
          <p:cNvGrpSpPr/>
          <p:nvPr/>
        </p:nvGrpSpPr>
        <p:grpSpPr>
          <a:xfrm rot="0">
            <a:off x="10189133" y="2013911"/>
            <a:ext cx="6712256" cy="6259179"/>
            <a:chOff x="0" y="0"/>
            <a:chExt cx="8949675" cy="834557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949690" cy="8345551"/>
            </a:xfrm>
            <a:custGeom>
              <a:avLst/>
              <a:gdLst/>
              <a:ahLst/>
              <a:cxnLst/>
              <a:rect l="l" t="t" r="r" b="b"/>
              <a:pathLst>
                <a:path w="8949690" h="8345551">
                  <a:moveTo>
                    <a:pt x="0" y="0"/>
                  </a:moveTo>
                  <a:lnTo>
                    <a:pt x="8949690" y="0"/>
                  </a:lnTo>
                  <a:lnTo>
                    <a:pt x="8949690" y="8345551"/>
                  </a:lnTo>
                  <a:lnTo>
                    <a:pt x="0" y="83455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t="-56" b="-57"/>
              </a:stretch>
            </a:blipFill>
          </p:spPr>
        </p:sp>
      </p:grpSp>
      <p:sp>
        <p:nvSpPr>
          <p:cNvPr id="12" name="TextBox 12"/>
          <p:cNvSpPr txBox="1"/>
          <p:nvPr/>
        </p:nvSpPr>
        <p:spPr>
          <a:xfrm>
            <a:off x="2580671" y="-132834"/>
            <a:ext cx="9619649" cy="14149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425"/>
              </a:lnSpc>
            </a:pPr>
            <a:r>
              <a:rPr lang="en-US" sz="5700">
                <a:solidFill>
                  <a:srgbClr val="004AAD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前端——信息发布功能</a:t>
            </a:r>
            <a:endParaRPr lang="en-US" sz="5700">
              <a:solidFill>
                <a:srgbClr val="004AAD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  <p:sp>
        <p:nvSpPr>
          <p:cNvPr id="33" name="右箭头 32"/>
          <p:cNvSpPr/>
          <p:nvPr/>
        </p:nvSpPr>
        <p:spPr>
          <a:xfrm>
            <a:off x="8507730" y="5143500"/>
            <a:ext cx="1390650" cy="304800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 t="-38888" b="-38888"/>
              </a:stretch>
            </a:blipFill>
          </p:spPr>
        </p:sp>
      </p:grpSp>
      <p:sp>
        <p:nvSpPr>
          <p:cNvPr id="4" name="Freeform 4"/>
          <p:cNvSpPr/>
          <p:nvPr/>
        </p:nvSpPr>
        <p:spPr>
          <a:xfrm>
            <a:off x="0" y="-144661"/>
            <a:ext cx="18379763" cy="10431661"/>
          </a:xfrm>
          <a:custGeom>
            <a:avLst/>
            <a:gdLst/>
            <a:ahLst/>
            <a:cxnLst/>
            <a:rect l="l" t="t" r="r" b="b"/>
            <a:pathLst>
              <a:path w="18379763" h="10431661">
                <a:moveTo>
                  <a:pt x="0" y="0"/>
                </a:moveTo>
                <a:lnTo>
                  <a:pt x="18379763" y="0"/>
                </a:lnTo>
                <a:lnTo>
                  <a:pt x="18379763" y="10431661"/>
                </a:lnTo>
                <a:lnTo>
                  <a:pt x="0" y="104316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27" b="-27"/>
            </a:stretch>
          </a:blipFill>
        </p:spPr>
      </p:sp>
      <p:grpSp>
        <p:nvGrpSpPr>
          <p:cNvPr id="5" name="Group 5"/>
          <p:cNvGrpSpPr/>
          <p:nvPr/>
        </p:nvGrpSpPr>
        <p:grpSpPr>
          <a:xfrm rot="0">
            <a:off x="8748663" y="2326255"/>
            <a:ext cx="2422017" cy="2422017"/>
            <a:chOff x="0" y="0"/>
            <a:chExt cx="3229356" cy="322935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229356" cy="3229356"/>
            </a:xfrm>
            <a:custGeom>
              <a:avLst/>
              <a:gdLst/>
              <a:ahLst/>
              <a:cxnLst/>
              <a:rect l="l" t="t" r="r" b="b"/>
              <a:pathLst>
                <a:path w="3229356" h="3229356">
                  <a:moveTo>
                    <a:pt x="0" y="0"/>
                  </a:moveTo>
                  <a:lnTo>
                    <a:pt x="3229356" y="0"/>
                  </a:lnTo>
                  <a:lnTo>
                    <a:pt x="3229356" y="3229356"/>
                  </a:lnTo>
                  <a:lnTo>
                    <a:pt x="0" y="32293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 rot="0">
            <a:off x="720812" y="2389186"/>
            <a:ext cx="2422017" cy="2422017"/>
            <a:chOff x="0" y="0"/>
            <a:chExt cx="3229356" cy="322935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229356" cy="3229356"/>
            </a:xfrm>
            <a:custGeom>
              <a:avLst/>
              <a:gdLst/>
              <a:ahLst/>
              <a:cxnLst/>
              <a:rect l="l" t="t" r="r" b="b"/>
              <a:pathLst>
                <a:path w="3229356" h="3229356">
                  <a:moveTo>
                    <a:pt x="0" y="0"/>
                  </a:moveTo>
                  <a:lnTo>
                    <a:pt x="3229356" y="0"/>
                  </a:lnTo>
                  <a:lnTo>
                    <a:pt x="3229356" y="3229356"/>
                  </a:lnTo>
                  <a:lnTo>
                    <a:pt x="0" y="32293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sp>
        <p:nvSpPr>
          <p:cNvPr id="9" name="Freeform 9" descr="仅校徽"/>
          <p:cNvSpPr/>
          <p:nvPr/>
        </p:nvSpPr>
        <p:spPr>
          <a:xfrm>
            <a:off x="990600" y="435492"/>
            <a:ext cx="1333526" cy="1333617"/>
          </a:xfrm>
          <a:custGeom>
            <a:avLst/>
            <a:gdLst/>
            <a:ahLst/>
            <a:cxnLst/>
            <a:rect l="l" t="t" r="r" b="b"/>
            <a:pathLst>
              <a:path w="1333526" h="1333617">
                <a:moveTo>
                  <a:pt x="0" y="0"/>
                </a:moveTo>
                <a:lnTo>
                  <a:pt x="1333526" y="0"/>
                </a:lnTo>
                <a:lnTo>
                  <a:pt x="1333526" y="1333617"/>
                </a:lnTo>
                <a:lnTo>
                  <a:pt x="0" y="133361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3" r="-3"/>
            </a:stretch>
          </a:blipFill>
        </p:spPr>
      </p:sp>
      <p:grpSp>
        <p:nvGrpSpPr>
          <p:cNvPr id="10" name="Group 10"/>
          <p:cNvGrpSpPr/>
          <p:nvPr/>
        </p:nvGrpSpPr>
        <p:grpSpPr>
          <a:xfrm rot="0">
            <a:off x="3288995" y="4103046"/>
            <a:ext cx="5459668" cy="3071063"/>
            <a:chOff x="0" y="0"/>
            <a:chExt cx="7279557" cy="4094751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7279513" cy="4094734"/>
            </a:xfrm>
            <a:custGeom>
              <a:avLst/>
              <a:gdLst/>
              <a:ahLst/>
              <a:cxnLst/>
              <a:rect l="l" t="t" r="r" b="b"/>
              <a:pathLst>
                <a:path w="7279513" h="4094734">
                  <a:moveTo>
                    <a:pt x="0" y="0"/>
                  </a:moveTo>
                  <a:lnTo>
                    <a:pt x="7279513" y="0"/>
                  </a:lnTo>
                  <a:lnTo>
                    <a:pt x="7279513" y="4094734"/>
                  </a:lnTo>
                  <a:lnTo>
                    <a:pt x="0" y="40947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7" r="-7"/>
              </a:stretch>
            </a:blipFill>
          </p:spPr>
        </p:sp>
      </p:grpSp>
      <p:grpSp>
        <p:nvGrpSpPr>
          <p:cNvPr id="12" name="Group 12"/>
          <p:cNvGrpSpPr/>
          <p:nvPr/>
        </p:nvGrpSpPr>
        <p:grpSpPr>
          <a:xfrm rot="0">
            <a:off x="11361207" y="4103046"/>
            <a:ext cx="5898093" cy="4408824"/>
            <a:chOff x="0" y="0"/>
            <a:chExt cx="7864124" cy="587843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7864094" cy="5878449"/>
            </a:xfrm>
            <a:custGeom>
              <a:avLst/>
              <a:gdLst/>
              <a:ahLst/>
              <a:cxnLst/>
              <a:rect l="l" t="t" r="r" b="b"/>
              <a:pathLst>
                <a:path w="7864094" h="5878449">
                  <a:moveTo>
                    <a:pt x="0" y="0"/>
                  </a:moveTo>
                  <a:lnTo>
                    <a:pt x="7864094" y="0"/>
                  </a:lnTo>
                  <a:lnTo>
                    <a:pt x="7864094" y="5878449"/>
                  </a:lnTo>
                  <a:lnTo>
                    <a:pt x="0" y="58784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t="-83" b="-83"/>
              </a:stretch>
            </a:blipFill>
          </p:spPr>
        </p:sp>
      </p:grpSp>
      <p:sp>
        <p:nvSpPr>
          <p:cNvPr id="14" name="TextBox 14"/>
          <p:cNvSpPr txBox="1"/>
          <p:nvPr/>
        </p:nvSpPr>
        <p:spPr>
          <a:xfrm>
            <a:off x="11361207" y="2124419"/>
            <a:ext cx="5415307" cy="1673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80"/>
              </a:lnSpc>
            </a:pPr>
            <a:r>
              <a:rPr lang="en-US" sz="3800">
                <a:solidFill>
                  <a:srgbClr val="000000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卡片流布局</a:t>
            </a:r>
            <a:endParaRPr lang="en-US" sz="3800">
              <a:solidFill>
                <a:srgbClr val="000000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  <a:p>
            <a:pPr algn="l">
              <a:lnSpc>
                <a:spcPts val="6080"/>
              </a:lnSpc>
            </a:pPr>
            <a:r>
              <a:rPr lang="en-US" sz="3800">
                <a:solidFill>
                  <a:srgbClr val="000000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（ItemCard.vue）</a:t>
            </a:r>
            <a:endParaRPr lang="en-US" sz="3800">
              <a:solidFill>
                <a:srgbClr val="000000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3288995" y="2124419"/>
            <a:ext cx="5415307" cy="1673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80"/>
              </a:lnSpc>
            </a:pPr>
            <a:r>
              <a:rPr lang="en-US" sz="3800">
                <a:solidFill>
                  <a:srgbClr val="000000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数据获取与过滤</a:t>
            </a:r>
            <a:endParaRPr lang="en-US" sz="3800">
              <a:solidFill>
                <a:srgbClr val="000000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  <a:p>
            <a:pPr algn="l">
              <a:lnSpc>
                <a:spcPts val="6080"/>
              </a:lnSpc>
            </a:pPr>
            <a:r>
              <a:rPr lang="en-US" sz="3800">
                <a:solidFill>
                  <a:srgbClr val="000000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（HomeView.vue）</a:t>
            </a:r>
            <a:endParaRPr lang="en-US" sz="3800">
              <a:solidFill>
                <a:srgbClr val="000000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2580671" y="-132834"/>
            <a:ext cx="9619649" cy="14149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425"/>
              </a:lnSpc>
            </a:pPr>
            <a:r>
              <a:rPr lang="en-US" sz="5700">
                <a:solidFill>
                  <a:srgbClr val="004AAD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前端——信息展示墙</a:t>
            </a:r>
            <a:endParaRPr lang="en-US" sz="5700">
              <a:solidFill>
                <a:srgbClr val="004AAD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</p:spTree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 t="-38888" b="-38888"/>
              </a:stretch>
            </a:blipFill>
          </p:spPr>
        </p:sp>
      </p:grpSp>
      <p:sp>
        <p:nvSpPr>
          <p:cNvPr id="4" name="Freeform 4"/>
          <p:cNvSpPr/>
          <p:nvPr/>
        </p:nvSpPr>
        <p:spPr>
          <a:xfrm>
            <a:off x="0" y="-144661"/>
            <a:ext cx="18379763" cy="10431661"/>
          </a:xfrm>
          <a:custGeom>
            <a:avLst/>
            <a:gdLst/>
            <a:ahLst/>
            <a:cxnLst/>
            <a:rect l="l" t="t" r="r" b="b"/>
            <a:pathLst>
              <a:path w="18379763" h="10431661">
                <a:moveTo>
                  <a:pt x="0" y="0"/>
                </a:moveTo>
                <a:lnTo>
                  <a:pt x="18379763" y="0"/>
                </a:lnTo>
                <a:lnTo>
                  <a:pt x="18379763" y="10431661"/>
                </a:lnTo>
                <a:lnTo>
                  <a:pt x="0" y="104316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27" b="-27"/>
            </a:stretch>
          </a:blipFill>
        </p:spPr>
      </p:sp>
      <p:sp>
        <p:nvSpPr>
          <p:cNvPr id="5" name="Freeform 5" descr="仅校徽"/>
          <p:cNvSpPr/>
          <p:nvPr/>
        </p:nvSpPr>
        <p:spPr>
          <a:xfrm>
            <a:off x="990600" y="435492"/>
            <a:ext cx="1333526" cy="1333617"/>
          </a:xfrm>
          <a:custGeom>
            <a:avLst/>
            <a:gdLst/>
            <a:ahLst/>
            <a:cxnLst/>
            <a:rect l="l" t="t" r="r" b="b"/>
            <a:pathLst>
              <a:path w="1333526" h="1333617">
                <a:moveTo>
                  <a:pt x="0" y="0"/>
                </a:moveTo>
                <a:lnTo>
                  <a:pt x="1333526" y="0"/>
                </a:lnTo>
                <a:lnTo>
                  <a:pt x="1333526" y="1333617"/>
                </a:lnTo>
                <a:lnTo>
                  <a:pt x="0" y="133361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3" r="-3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3722503" y="1535945"/>
            <a:ext cx="11257358" cy="6740343"/>
          </a:xfrm>
          <a:custGeom>
            <a:avLst/>
            <a:gdLst/>
            <a:ahLst/>
            <a:cxnLst/>
            <a:rect l="l" t="t" r="r" b="b"/>
            <a:pathLst>
              <a:path w="11257358" h="6740343">
                <a:moveTo>
                  <a:pt x="0" y="0"/>
                </a:moveTo>
                <a:lnTo>
                  <a:pt x="11257358" y="0"/>
                </a:lnTo>
                <a:lnTo>
                  <a:pt x="11257358" y="6740343"/>
                </a:lnTo>
                <a:lnTo>
                  <a:pt x="0" y="674034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2580671" y="-132834"/>
            <a:ext cx="9619649" cy="14149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425"/>
              </a:lnSpc>
            </a:pPr>
            <a:r>
              <a:rPr lang="en-US" sz="5700">
                <a:solidFill>
                  <a:srgbClr val="004AAD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前端——信息展示墙</a:t>
            </a:r>
            <a:endParaRPr lang="en-US" sz="5700">
              <a:solidFill>
                <a:srgbClr val="004AAD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</p:spTree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 t="-38888" b="-38888"/>
              </a:stretch>
            </a:blipFill>
          </p:spPr>
        </p:sp>
      </p:grpSp>
      <p:sp>
        <p:nvSpPr>
          <p:cNvPr id="4" name="Freeform 4"/>
          <p:cNvSpPr/>
          <p:nvPr/>
        </p:nvSpPr>
        <p:spPr>
          <a:xfrm>
            <a:off x="0" y="-144661"/>
            <a:ext cx="18379763" cy="10431661"/>
          </a:xfrm>
          <a:custGeom>
            <a:avLst/>
            <a:gdLst/>
            <a:ahLst/>
            <a:cxnLst/>
            <a:rect l="l" t="t" r="r" b="b"/>
            <a:pathLst>
              <a:path w="18379763" h="10431661">
                <a:moveTo>
                  <a:pt x="0" y="0"/>
                </a:moveTo>
                <a:lnTo>
                  <a:pt x="18379763" y="0"/>
                </a:lnTo>
                <a:lnTo>
                  <a:pt x="18379763" y="10431661"/>
                </a:lnTo>
                <a:lnTo>
                  <a:pt x="0" y="104316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27" b="-27"/>
            </a:stretch>
          </a:blipFill>
        </p:spPr>
      </p:sp>
      <p:grpSp>
        <p:nvGrpSpPr>
          <p:cNvPr id="5" name="Group 5"/>
          <p:cNvGrpSpPr/>
          <p:nvPr/>
        </p:nvGrpSpPr>
        <p:grpSpPr>
          <a:xfrm rot="0">
            <a:off x="8704302" y="1416008"/>
            <a:ext cx="2422017" cy="2422017"/>
            <a:chOff x="0" y="0"/>
            <a:chExt cx="3229356" cy="322935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229356" cy="3229356"/>
            </a:xfrm>
            <a:custGeom>
              <a:avLst/>
              <a:gdLst/>
              <a:ahLst/>
              <a:cxnLst/>
              <a:rect l="l" t="t" r="r" b="b"/>
              <a:pathLst>
                <a:path w="3229356" h="3229356">
                  <a:moveTo>
                    <a:pt x="0" y="0"/>
                  </a:moveTo>
                  <a:lnTo>
                    <a:pt x="3229356" y="0"/>
                  </a:lnTo>
                  <a:lnTo>
                    <a:pt x="3229356" y="3229356"/>
                  </a:lnTo>
                  <a:lnTo>
                    <a:pt x="0" y="32293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 rot="0">
            <a:off x="720812" y="2389186"/>
            <a:ext cx="2422017" cy="2422017"/>
            <a:chOff x="0" y="0"/>
            <a:chExt cx="3229356" cy="322935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229356" cy="3229356"/>
            </a:xfrm>
            <a:custGeom>
              <a:avLst/>
              <a:gdLst/>
              <a:ahLst/>
              <a:cxnLst/>
              <a:rect l="l" t="t" r="r" b="b"/>
              <a:pathLst>
                <a:path w="3229356" h="3229356">
                  <a:moveTo>
                    <a:pt x="0" y="0"/>
                  </a:moveTo>
                  <a:lnTo>
                    <a:pt x="3229356" y="0"/>
                  </a:lnTo>
                  <a:lnTo>
                    <a:pt x="3229356" y="3229356"/>
                  </a:lnTo>
                  <a:lnTo>
                    <a:pt x="0" y="32293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sp>
        <p:nvSpPr>
          <p:cNvPr id="9" name="Freeform 9" descr="仅校徽"/>
          <p:cNvSpPr/>
          <p:nvPr/>
        </p:nvSpPr>
        <p:spPr>
          <a:xfrm>
            <a:off x="990600" y="435492"/>
            <a:ext cx="1333526" cy="1333617"/>
          </a:xfrm>
          <a:custGeom>
            <a:avLst/>
            <a:gdLst/>
            <a:ahLst/>
            <a:cxnLst/>
            <a:rect l="l" t="t" r="r" b="b"/>
            <a:pathLst>
              <a:path w="1333526" h="1333617">
                <a:moveTo>
                  <a:pt x="0" y="0"/>
                </a:moveTo>
                <a:lnTo>
                  <a:pt x="1333526" y="0"/>
                </a:lnTo>
                <a:lnTo>
                  <a:pt x="1333526" y="1333617"/>
                </a:lnTo>
                <a:lnTo>
                  <a:pt x="0" y="133361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3" r="-3"/>
            </a:stretch>
          </a:blipFill>
        </p:spPr>
      </p:sp>
      <p:grpSp>
        <p:nvGrpSpPr>
          <p:cNvPr id="10" name="Group 10"/>
          <p:cNvGrpSpPr/>
          <p:nvPr/>
        </p:nvGrpSpPr>
        <p:grpSpPr>
          <a:xfrm rot="0">
            <a:off x="3142815" y="4103046"/>
            <a:ext cx="5054979" cy="2966602"/>
            <a:chOff x="0" y="0"/>
            <a:chExt cx="6739972" cy="3955469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740017" cy="3955415"/>
            </a:xfrm>
            <a:custGeom>
              <a:avLst/>
              <a:gdLst/>
              <a:ahLst/>
              <a:cxnLst/>
              <a:rect l="l" t="t" r="r" b="b"/>
              <a:pathLst>
                <a:path w="6740017" h="3955415">
                  <a:moveTo>
                    <a:pt x="0" y="0"/>
                  </a:moveTo>
                  <a:lnTo>
                    <a:pt x="6740017" y="0"/>
                  </a:lnTo>
                  <a:lnTo>
                    <a:pt x="6740017" y="3955415"/>
                  </a:lnTo>
                  <a:lnTo>
                    <a:pt x="0" y="39554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t="-108" b="-110"/>
              </a:stretch>
            </a:blipFill>
          </p:spPr>
        </p:sp>
      </p:grpSp>
      <p:grpSp>
        <p:nvGrpSpPr>
          <p:cNvPr id="12" name="Group 12"/>
          <p:cNvGrpSpPr/>
          <p:nvPr/>
        </p:nvGrpSpPr>
        <p:grpSpPr>
          <a:xfrm rot="0">
            <a:off x="2760158" y="7128719"/>
            <a:ext cx="5820294" cy="1760639"/>
            <a:chOff x="0" y="0"/>
            <a:chExt cx="7760392" cy="2347519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7760335" cy="2347468"/>
            </a:xfrm>
            <a:custGeom>
              <a:avLst/>
              <a:gdLst/>
              <a:ahLst/>
              <a:cxnLst/>
              <a:rect l="l" t="t" r="r" b="b"/>
              <a:pathLst>
                <a:path w="7760335" h="2347468">
                  <a:moveTo>
                    <a:pt x="0" y="0"/>
                  </a:moveTo>
                  <a:lnTo>
                    <a:pt x="7760335" y="0"/>
                  </a:lnTo>
                  <a:lnTo>
                    <a:pt x="7760335" y="2347468"/>
                  </a:lnTo>
                  <a:lnTo>
                    <a:pt x="0" y="23474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-89" r="-90" b="-2"/>
              </a:stretch>
            </a:blipFill>
          </p:spPr>
        </p:sp>
      </p:grpSp>
      <p:grpSp>
        <p:nvGrpSpPr>
          <p:cNvPr id="14" name="Group 14"/>
          <p:cNvGrpSpPr/>
          <p:nvPr/>
        </p:nvGrpSpPr>
        <p:grpSpPr>
          <a:xfrm rot="0">
            <a:off x="11126305" y="3192798"/>
            <a:ext cx="6359679" cy="2591569"/>
            <a:chOff x="0" y="0"/>
            <a:chExt cx="8479572" cy="3455425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479536" cy="3455416"/>
            </a:xfrm>
            <a:custGeom>
              <a:avLst/>
              <a:gdLst/>
              <a:ahLst/>
              <a:cxnLst/>
              <a:rect l="l" t="t" r="r" b="b"/>
              <a:pathLst>
                <a:path w="8479536" h="3455416">
                  <a:moveTo>
                    <a:pt x="0" y="0"/>
                  </a:moveTo>
                  <a:lnTo>
                    <a:pt x="8479536" y="0"/>
                  </a:lnTo>
                  <a:lnTo>
                    <a:pt x="8479536" y="3455416"/>
                  </a:lnTo>
                  <a:lnTo>
                    <a:pt x="0" y="34554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t="-149" b="-149"/>
              </a:stretch>
            </a:blipFill>
          </p:spPr>
        </p:sp>
      </p:grpSp>
      <p:sp>
        <p:nvSpPr>
          <p:cNvPr id="16" name="TextBox 16"/>
          <p:cNvSpPr txBox="1"/>
          <p:nvPr/>
        </p:nvSpPr>
        <p:spPr>
          <a:xfrm>
            <a:off x="11316846" y="1214171"/>
            <a:ext cx="5415307" cy="1673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80"/>
              </a:lnSpc>
            </a:pPr>
            <a:r>
              <a:rPr lang="en-US" sz="3800">
                <a:solidFill>
                  <a:srgbClr val="000000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Store处理：搜索API调用（lostItems.js）</a:t>
            </a:r>
            <a:endParaRPr lang="en-US" sz="3800">
              <a:solidFill>
                <a:srgbClr val="000000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3288995" y="2124419"/>
            <a:ext cx="5415307" cy="1673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80"/>
              </a:lnSpc>
            </a:pPr>
            <a:r>
              <a:rPr lang="en-US" sz="3800">
                <a:solidFill>
                  <a:srgbClr val="000000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搜索组件核心逻辑</a:t>
            </a:r>
            <a:endParaRPr lang="en-US" sz="3800">
              <a:solidFill>
                <a:srgbClr val="000000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  <a:p>
            <a:pPr algn="l">
              <a:lnSpc>
                <a:spcPts val="6080"/>
              </a:lnSpc>
            </a:pPr>
            <a:r>
              <a:rPr lang="en-US" sz="3800">
                <a:solidFill>
                  <a:srgbClr val="000000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（SearchBar.vue）</a:t>
            </a:r>
            <a:endParaRPr lang="en-US" sz="3800">
              <a:solidFill>
                <a:srgbClr val="000000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2580671" y="-132834"/>
            <a:ext cx="9619649" cy="14149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425"/>
              </a:lnSpc>
            </a:pPr>
            <a:r>
              <a:rPr lang="en-US" sz="5700">
                <a:solidFill>
                  <a:srgbClr val="004AAD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前端——搜索功能</a:t>
            </a:r>
            <a:endParaRPr lang="en-US" sz="5700">
              <a:solidFill>
                <a:srgbClr val="004AAD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  <p:grpSp>
        <p:nvGrpSpPr>
          <p:cNvPr id="19" name="Group 19"/>
          <p:cNvGrpSpPr/>
          <p:nvPr/>
        </p:nvGrpSpPr>
        <p:grpSpPr>
          <a:xfrm rot="0">
            <a:off x="8894843" y="5917718"/>
            <a:ext cx="2422017" cy="2422017"/>
            <a:chOff x="0" y="0"/>
            <a:chExt cx="3229356" cy="3229356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3229356" cy="3229356"/>
            </a:xfrm>
            <a:custGeom>
              <a:avLst/>
              <a:gdLst/>
              <a:ahLst/>
              <a:cxnLst/>
              <a:rect l="l" t="t" r="r" b="b"/>
              <a:pathLst>
                <a:path w="3229356" h="3229356">
                  <a:moveTo>
                    <a:pt x="0" y="0"/>
                  </a:moveTo>
                  <a:lnTo>
                    <a:pt x="3229356" y="0"/>
                  </a:lnTo>
                  <a:lnTo>
                    <a:pt x="3229356" y="3229356"/>
                  </a:lnTo>
                  <a:lnTo>
                    <a:pt x="0" y="32293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grpSp>
        <p:nvGrpSpPr>
          <p:cNvPr id="21" name="Group 21"/>
          <p:cNvGrpSpPr/>
          <p:nvPr/>
        </p:nvGrpSpPr>
        <p:grpSpPr>
          <a:xfrm rot="0">
            <a:off x="11126305" y="7762421"/>
            <a:ext cx="5415307" cy="2029687"/>
            <a:chOff x="0" y="0"/>
            <a:chExt cx="7220409" cy="2706249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7220458" cy="2706243"/>
            </a:xfrm>
            <a:custGeom>
              <a:avLst/>
              <a:gdLst/>
              <a:ahLst/>
              <a:cxnLst/>
              <a:rect l="l" t="t" r="r" b="b"/>
              <a:pathLst>
                <a:path w="7220458" h="2706243">
                  <a:moveTo>
                    <a:pt x="0" y="0"/>
                  </a:moveTo>
                  <a:lnTo>
                    <a:pt x="7220458" y="0"/>
                  </a:lnTo>
                  <a:lnTo>
                    <a:pt x="7220458" y="2706243"/>
                  </a:lnTo>
                  <a:lnTo>
                    <a:pt x="0" y="27062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/>
              </a:stretch>
            </a:blipFill>
          </p:spPr>
        </p:sp>
      </p:grpSp>
      <p:sp>
        <p:nvSpPr>
          <p:cNvPr id="23" name="TextBox 23"/>
          <p:cNvSpPr txBox="1"/>
          <p:nvPr/>
        </p:nvSpPr>
        <p:spPr>
          <a:xfrm>
            <a:off x="11316846" y="5774269"/>
            <a:ext cx="5415307" cy="1673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80"/>
              </a:lnSpc>
            </a:pPr>
            <a:r>
              <a:rPr lang="en-US" sz="3800">
                <a:solidFill>
                  <a:srgbClr val="000000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页面集成：搜索触发</a:t>
            </a:r>
            <a:endParaRPr lang="en-US" sz="3800">
              <a:solidFill>
                <a:srgbClr val="000000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  <a:p>
            <a:pPr algn="l">
              <a:lnSpc>
                <a:spcPts val="6080"/>
              </a:lnSpc>
            </a:pPr>
            <a:r>
              <a:rPr lang="en-US" sz="3800">
                <a:solidFill>
                  <a:srgbClr val="000000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（HomeView.vue）</a:t>
            </a:r>
            <a:endParaRPr lang="en-US" sz="3800">
              <a:solidFill>
                <a:srgbClr val="000000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 t="-38888" b="-38888"/>
              </a:stretch>
            </a:blipFill>
          </p:spPr>
        </p:sp>
      </p:grpSp>
      <p:sp>
        <p:nvSpPr>
          <p:cNvPr id="4" name="Freeform 4"/>
          <p:cNvSpPr/>
          <p:nvPr/>
        </p:nvSpPr>
        <p:spPr>
          <a:xfrm>
            <a:off x="91763" y="10125733"/>
            <a:ext cx="18288000" cy="305927"/>
          </a:xfrm>
          <a:custGeom>
            <a:avLst/>
            <a:gdLst/>
            <a:ahLst/>
            <a:cxnLst/>
            <a:rect l="l" t="t" r="r" b="b"/>
            <a:pathLst>
              <a:path w="18288000" h="305927">
                <a:moveTo>
                  <a:pt x="0" y="0"/>
                </a:moveTo>
                <a:lnTo>
                  <a:pt x="18288000" y="0"/>
                </a:lnTo>
                <a:lnTo>
                  <a:pt x="18288000" y="305927"/>
                </a:lnTo>
                <a:lnTo>
                  <a:pt x="0" y="3059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1372" b="-1372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0" y="-41068"/>
            <a:ext cx="174622" cy="10472729"/>
          </a:xfrm>
          <a:custGeom>
            <a:avLst/>
            <a:gdLst/>
            <a:ahLst/>
            <a:cxnLst/>
            <a:rect l="l" t="t" r="r" b="b"/>
            <a:pathLst>
              <a:path w="174622" h="10472729">
                <a:moveTo>
                  <a:pt x="0" y="0"/>
                </a:moveTo>
                <a:lnTo>
                  <a:pt x="174622" y="0"/>
                </a:lnTo>
                <a:lnTo>
                  <a:pt x="174622" y="10472729"/>
                </a:lnTo>
                <a:lnTo>
                  <a:pt x="0" y="104727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1795" r="-1795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91763" y="0"/>
            <a:ext cx="18288000" cy="305927"/>
          </a:xfrm>
          <a:custGeom>
            <a:avLst/>
            <a:gdLst/>
            <a:ahLst/>
            <a:cxnLst/>
            <a:rect l="l" t="t" r="r" b="b"/>
            <a:pathLst>
              <a:path w="18288000" h="305927">
                <a:moveTo>
                  <a:pt x="0" y="0"/>
                </a:moveTo>
                <a:lnTo>
                  <a:pt x="18288000" y="0"/>
                </a:lnTo>
                <a:lnTo>
                  <a:pt x="18288000" y="305927"/>
                </a:lnTo>
                <a:lnTo>
                  <a:pt x="0" y="3059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1372" b="-1372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7828206" y="9472155"/>
            <a:ext cx="342192" cy="342192"/>
          </a:xfrm>
          <a:custGeom>
            <a:avLst/>
            <a:gdLst/>
            <a:ahLst/>
            <a:cxnLst/>
            <a:rect l="l" t="t" r="r" b="b"/>
            <a:pathLst>
              <a:path w="342192" h="342192">
                <a:moveTo>
                  <a:pt x="0" y="0"/>
                </a:moveTo>
                <a:lnTo>
                  <a:pt x="342192" y="0"/>
                </a:lnTo>
                <a:lnTo>
                  <a:pt x="342192" y="342192"/>
                </a:lnTo>
                <a:lnTo>
                  <a:pt x="0" y="34219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7944199" y="9580115"/>
            <a:ext cx="435563" cy="271456"/>
          </a:xfrm>
          <a:custGeom>
            <a:avLst/>
            <a:gdLst/>
            <a:ahLst/>
            <a:cxnLst/>
            <a:rect l="l" t="t" r="r" b="b"/>
            <a:pathLst>
              <a:path w="435563" h="271456">
                <a:moveTo>
                  <a:pt x="0" y="0"/>
                </a:moveTo>
                <a:lnTo>
                  <a:pt x="435563" y="0"/>
                </a:lnTo>
                <a:lnTo>
                  <a:pt x="435563" y="271456"/>
                </a:lnTo>
                <a:lnTo>
                  <a:pt x="0" y="27145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t="-578" b="-578"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7828206" y="7472266"/>
            <a:ext cx="342192" cy="342192"/>
          </a:xfrm>
          <a:custGeom>
            <a:avLst/>
            <a:gdLst/>
            <a:ahLst/>
            <a:cxnLst/>
            <a:rect l="l" t="t" r="r" b="b"/>
            <a:pathLst>
              <a:path w="342192" h="342192">
                <a:moveTo>
                  <a:pt x="0" y="0"/>
                </a:moveTo>
                <a:lnTo>
                  <a:pt x="342192" y="0"/>
                </a:lnTo>
                <a:lnTo>
                  <a:pt x="342192" y="342192"/>
                </a:lnTo>
                <a:lnTo>
                  <a:pt x="0" y="34219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7944199" y="7580226"/>
            <a:ext cx="435563" cy="271456"/>
          </a:xfrm>
          <a:custGeom>
            <a:avLst/>
            <a:gdLst/>
            <a:ahLst/>
            <a:cxnLst/>
            <a:rect l="l" t="t" r="r" b="b"/>
            <a:pathLst>
              <a:path w="435563" h="271456">
                <a:moveTo>
                  <a:pt x="0" y="0"/>
                </a:moveTo>
                <a:lnTo>
                  <a:pt x="435563" y="0"/>
                </a:lnTo>
                <a:lnTo>
                  <a:pt x="435563" y="271456"/>
                </a:lnTo>
                <a:lnTo>
                  <a:pt x="0" y="27145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t="-578" b="-578"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7828206" y="3472487"/>
            <a:ext cx="342192" cy="342192"/>
          </a:xfrm>
          <a:custGeom>
            <a:avLst/>
            <a:gdLst/>
            <a:ahLst/>
            <a:cxnLst/>
            <a:rect l="l" t="t" r="r" b="b"/>
            <a:pathLst>
              <a:path w="342192" h="342192">
                <a:moveTo>
                  <a:pt x="0" y="0"/>
                </a:moveTo>
                <a:lnTo>
                  <a:pt x="342192" y="0"/>
                </a:lnTo>
                <a:lnTo>
                  <a:pt x="342192" y="342192"/>
                </a:lnTo>
                <a:lnTo>
                  <a:pt x="0" y="34219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7944199" y="3580447"/>
            <a:ext cx="435563" cy="271456"/>
          </a:xfrm>
          <a:custGeom>
            <a:avLst/>
            <a:gdLst/>
            <a:ahLst/>
            <a:cxnLst/>
            <a:rect l="l" t="t" r="r" b="b"/>
            <a:pathLst>
              <a:path w="435563" h="271456">
                <a:moveTo>
                  <a:pt x="0" y="0"/>
                </a:moveTo>
                <a:lnTo>
                  <a:pt x="435563" y="0"/>
                </a:lnTo>
                <a:lnTo>
                  <a:pt x="435563" y="271456"/>
                </a:lnTo>
                <a:lnTo>
                  <a:pt x="0" y="27145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t="-578" b="-578"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7828206" y="6472321"/>
            <a:ext cx="342192" cy="342192"/>
          </a:xfrm>
          <a:custGeom>
            <a:avLst/>
            <a:gdLst/>
            <a:ahLst/>
            <a:cxnLst/>
            <a:rect l="l" t="t" r="r" b="b"/>
            <a:pathLst>
              <a:path w="342192" h="342192">
                <a:moveTo>
                  <a:pt x="0" y="0"/>
                </a:moveTo>
                <a:lnTo>
                  <a:pt x="342192" y="0"/>
                </a:lnTo>
                <a:lnTo>
                  <a:pt x="342192" y="342192"/>
                </a:lnTo>
                <a:lnTo>
                  <a:pt x="0" y="34219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7944199" y="6580281"/>
            <a:ext cx="435563" cy="271456"/>
          </a:xfrm>
          <a:custGeom>
            <a:avLst/>
            <a:gdLst/>
            <a:ahLst/>
            <a:cxnLst/>
            <a:rect l="l" t="t" r="r" b="b"/>
            <a:pathLst>
              <a:path w="435563" h="271456">
                <a:moveTo>
                  <a:pt x="0" y="0"/>
                </a:moveTo>
                <a:lnTo>
                  <a:pt x="435563" y="0"/>
                </a:lnTo>
                <a:lnTo>
                  <a:pt x="435563" y="271456"/>
                </a:lnTo>
                <a:lnTo>
                  <a:pt x="0" y="27145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t="-578" b="-578"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7828206" y="2472542"/>
            <a:ext cx="342192" cy="342192"/>
          </a:xfrm>
          <a:custGeom>
            <a:avLst/>
            <a:gdLst/>
            <a:ahLst/>
            <a:cxnLst/>
            <a:rect l="l" t="t" r="r" b="b"/>
            <a:pathLst>
              <a:path w="342192" h="342192">
                <a:moveTo>
                  <a:pt x="0" y="0"/>
                </a:moveTo>
                <a:lnTo>
                  <a:pt x="342192" y="0"/>
                </a:lnTo>
                <a:lnTo>
                  <a:pt x="342192" y="342192"/>
                </a:lnTo>
                <a:lnTo>
                  <a:pt x="0" y="34219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7944199" y="2580502"/>
            <a:ext cx="435563" cy="271456"/>
          </a:xfrm>
          <a:custGeom>
            <a:avLst/>
            <a:gdLst/>
            <a:ahLst/>
            <a:cxnLst/>
            <a:rect l="l" t="t" r="r" b="b"/>
            <a:pathLst>
              <a:path w="435563" h="271456">
                <a:moveTo>
                  <a:pt x="0" y="0"/>
                </a:moveTo>
                <a:lnTo>
                  <a:pt x="435563" y="0"/>
                </a:lnTo>
                <a:lnTo>
                  <a:pt x="435563" y="271456"/>
                </a:lnTo>
                <a:lnTo>
                  <a:pt x="0" y="27145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t="-578" b="-578"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7828206" y="8472211"/>
            <a:ext cx="342192" cy="342192"/>
          </a:xfrm>
          <a:custGeom>
            <a:avLst/>
            <a:gdLst/>
            <a:ahLst/>
            <a:cxnLst/>
            <a:rect l="l" t="t" r="r" b="b"/>
            <a:pathLst>
              <a:path w="342192" h="342192">
                <a:moveTo>
                  <a:pt x="0" y="0"/>
                </a:moveTo>
                <a:lnTo>
                  <a:pt x="342192" y="0"/>
                </a:lnTo>
                <a:lnTo>
                  <a:pt x="342192" y="342192"/>
                </a:lnTo>
                <a:lnTo>
                  <a:pt x="0" y="34219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7944199" y="8580170"/>
            <a:ext cx="435563" cy="271456"/>
          </a:xfrm>
          <a:custGeom>
            <a:avLst/>
            <a:gdLst/>
            <a:ahLst/>
            <a:cxnLst/>
            <a:rect l="l" t="t" r="r" b="b"/>
            <a:pathLst>
              <a:path w="435563" h="271456">
                <a:moveTo>
                  <a:pt x="0" y="0"/>
                </a:moveTo>
                <a:lnTo>
                  <a:pt x="435563" y="0"/>
                </a:lnTo>
                <a:lnTo>
                  <a:pt x="435563" y="271456"/>
                </a:lnTo>
                <a:lnTo>
                  <a:pt x="0" y="27145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t="-578" b="-578"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17828206" y="5472376"/>
            <a:ext cx="342192" cy="342192"/>
          </a:xfrm>
          <a:custGeom>
            <a:avLst/>
            <a:gdLst/>
            <a:ahLst/>
            <a:cxnLst/>
            <a:rect l="l" t="t" r="r" b="b"/>
            <a:pathLst>
              <a:path w="342192" h="342192">
                <a:moveTo>
                  <a:pt x="0" y="0"/>
                </a:moveTo>
                <a:lnTo>
                  <a:pt x="342192" y="0"/>
                </a:lnTo>
                <a:lnTo>
                  <a:pt x="342192" y="342192"/>
                </a:lnTo>
                <a:lnTo>
                  <a:pt x="0" y="34219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17944199" y="5580336"/>
            <a:ext cx="435563" cy="271456"/>
          </a:xfrm>
          <a:custGeom>
            <a:avLst/>
            <a:gdLst/>
            <a:ahLst/>
            <a:cxnLst/>
            <a:rect l="l" t="t" r="r" b="b"/>
            <a:pathLst>
              <a:path w="435563" h="271456">
                <a:moveTo>
                  <a:pt x="0" y="0"/>
                </a:moveTo>
                <a:lnTo>
                  <a:pt x="435563" y="0"/>
                </a:lnTo>
                <a:lnTo>
                  <a:pt x="435563" y="271456"/>
                </a:lnTo>
                <a:lnTo>
                  <a:pt x="0" y="27145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t="-578" b="-578"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17828206" y="1472597"/>
            <a:ext cx="342192" cy="342192"/>
          </a:xfrm>
          <a:custGeom>
            <a:avLst/>
            <a:gdLst/>
            <a:ahLst/>
            <a:cxnLst/>
            <a:rect l="l" t="t" r="r" b="b"/>
            <a:pathLst>
              <a:path w="342192" h="342192">
                <a:moveTo>
                  <a:pt x="0" y="0"/>
                </a:moveTo>
                <a:lnTo>
                  <a:pt x="342192" y="0"/>
                </a:lnTo>
                <a:lnTo>
                  <a:pt x="342192" y="342192"/>
                </a:lnTo>
                <a:lnTo>
                  <a:pt x="0" y="34219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17944199" y="1580557"/>
            <a:ext cx="435563" cy="271456"/>
          </a:xfrm>
          <a:custGeom>
            <a:avLst/>
            <a:gdLst/>
            <a:ahLst/>
            <a:cxnLst/>
            <a:rect l="l" t="t" r="r" b="b"/>
            <a:pathLst>
              <a:path w="435563" h="271456">
                <a:moveTo>
                  <a:pt x="0" y="0"/>
                </a:moveTo>
                <a:lnTo>
                  <a:pt x="435563" y="0"/>
                </a:lnTo>
                <a:lnTo>
                  <a:pt x="435563" y="271456"/>
                </a:lnTo>
                <a:lnTo>
                  <a:pt x="0" y="27145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t="-578" b="-578"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17828206" y="4472431"/>
            <a:ext cx="342192" cy="342192"/>
          </a:xfrm>
          <a:custGeom>
            <a:avLst/>
            <a:gdLst/>
            <a:ahLst/>
            <a:cxnLst/>
            <a:rect l="l" t="t" r="r" b="b"/>
            <a:pathLst>
              <a:path w="342192" h="342192">
                <a:moveTo>
                  <a:pt x="0" y="0"/>
                </a:moveTo>
                <a:lnTo>
                  <a:pt x="342192" y="0"/>
                </a:lnTo>
                <a:lnTo>
                  <a:pt x="342192" y="342192"/>
                </a:lnTo>
                <a:lnTo>
                  <a:pt x="0" y="34219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17944199" y="4580391"/>
            <a:ext cx="435563" cy="271456"/>
          </a:xfrm>
          <a:custGeom>
            <a:avLst/>
            <a:gdLst/>
            <a:ahLst/>
            <a:cxnLst/>
            <a:rect l="l" t="t" r="r" b="b"/>
            <a:pathLst>
              <a:path w="435563" h="271456">
                <a:moveTo>
                  <a:pt x="0" y="0"/>
                </a:moveTo>
                <a:lnTo>
                  <a:pt x="435563" y="0"/>
                </a:lnTo>
                <a:lnTo>
                  <a:pt x="435563" y="271456"/>
                </a:lnTo>
                <a:lnTo>
                  <a:pt x="0" y="27145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t="-578" b="-578"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17828206" y="472652"/>
            <a:ext cx="342192" cy="342192"/>
          </a:xfrm>
          <a:custGeom>
            <a:avLst/>
            <a:gdLst/>
            <a:ahLst/>
            <a:cxnLst/>
            <a:rect l="l" t="t" r="r" b="b"/>
            <a:pathLst>
              <a:path w="342192" h="342192">
                <a:moveTo>
                  <a:pt x="0" y="0"/>
                </a:moveTo>
                <a:lnTo>
                  <a:pt x="342192" y="0"/>
                </a:lnTo>
                <a:lnTo>
                  <a:pt x="342192" y="342192"/>
                </a:lnTo>
                <a:lnTo>
                  <a:pt x="0" y="34219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17944199" y="580612"/>
            <a:ext cx="435563" cy="271456"/>
          </a:xfrm>
          <a:custGeom>
            <a:avLst/>
            <a:gdLst/>
            <a:ahLst/>
            <a:cxnLst/>
            <a:rect l="l" t="t" r="r" b="b"/>
            <a:pathLst>
              <a:path w="435563" h="271456">
                <a:moveTo>
                  <a:pt x="0" y="0"/>
                </a:moveTo>
                <a:lnTo>
                  <a:pt x="435563" y="0"/>
                </a:lnTo>
                <a:lnTo>
                  <a:pt x="435563" y="271456"/>
                </a:lnTo>
                <a:lnTo>
                  <a:pt x="0" y="27145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t="-578" b="-578"/>
            </a:stretch>
          </a:blipFill>
        </p:spPr>
      </p:sp>
      <p:sp>
        <p:nvSpPr>
          <p:cNvPr id="27" name="Freeform 27"/>
          <p:cNvSpPr/>
          <p:nvPr/>
        </p:nvSpPr>
        <p:spPr>
          <a:xfrm>
            <a:off x="-127057" y="-1179666"/>
            <a:ext cx="4416731" cy="4416731"/>
          </a:xfrm>
          <a:custGeom>
            <a:avLst/>
            <a:gdLst/>
            <a:ahLst/>
            <a:cxnLst/>
            <a:rect l="l" t="t" r="r" b="b"/>
            <a:pathLst>
              <a:path w="4416731" h="4416731">
                <a:moveTo>
                  <a:pt x="0" y="0"/>
                </a:moveTo>
                <a:lnTo>
                  <a:pt x="4416731" y="0"/>
                </a:lnTo>
                <a:lnTo>
                  <a:pt x="4416731" y="4416731"/>
                </a:lnTo>
                <a:lnTo>
                  <a:pt x="0" y="441673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grpSp>
        <p:nvGrpSpPr>
          <p:cNvPr id="28" name="Group 28"/>
          <p:cNvGrpSpPr/>
          <p:nvPr/>
        </p:nvGrpSpPr>
        <p:grpSpPr>
          <a:xfrm rot="0">
            <a:off x="420792" y="-799115"/>
            <a:ext cx="3655695" cy="3655695"/>
            <a:chOff x="0" y="0"/>
            <a:chExt cx="4874260" cy="487426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4874260" cy="4874260"/>
            </a:xfrm>
            <a:custGeom>
              <a:avLst/>
              <a:gdLst/>
              <a:ahLst/>
              <a:cxnLst/>
              <a:rect l="l" t="t" r="r" b="b"/>
              <a:pathLst>
                <a:path w="4874260" h="4874260">
                  <a:moveTo>
                    <a:pt x="2437130" y="0"/>
                  </a:moveTo>
                  <a:cubicBezTo>
                    <a:pt x="1091057" y="0"/>
                    <a:pt x="0" y="1091057"/>
                    <a:pt x="0" y="2437130"/>
                  </a:cubicBezTo>
                  <a:cubicBezTo>
                    <a:pt x="0" y="3783203"/>
                    <a:pt x="1091057" y="4874260"/>
                    <a:pt x="2437130" y="4874260"/>
                  </a:cubicBezTo>
                  <a:cubicBezTo>
                    <a:pt x="3783203" y="4874260"/>
                    <a:pt x="4874260" y="3783203"/>
                    <a:pt x="4874260" y="2437130"/>
                  </a:cubicBezTo>
                  <a:cubicBezTo>
                    <a:pt x="4874260" y="1091057"/>
                    <a:pt x="3783076" y="0"/>
                    <a:pt x="2437130" y="0"/>
                  </a:cubicBezTo>
                  <a:close/>
                </a:path>
              </a:pathLst>
            </a:custGeom>
            <a:blipFill>
              <a:blip r:embed="rId12"/>
              <a:stretch>
                <a:fillRect/>
              </a:stretch>
            </a:blipFill>
          </p:spPr>
        </p:sp>
      </p:grpSp>
      <p:sp>
        <p:nvSpPr>
          <p:cNvPr id="30" name="Freeform 30"/>
          <p:cNvSpPr/>
          <p:nvPr/>
        </p:nvSpPr>
        <p:spPr>
          <a:xfrm>
            <a:off x="1200309" y="516049"/>
            <a:ext cx="2096596" cy="1352305"/>
          </a:xfrm>
          <a:custGeom>
            <a:avLst/>
            <a:gdLst/>
            <a:ahLst/>
            <a:cxnLst/>
            <a:rect l="l" t="t" r="r" b="b"/>
            <a:pathLst>
              <a:path w="2096596" h="1352305">
                <a:moveTo>
                  <a:pt x="0" y="0"/>
                </a:moveTo>
                <a:lnTo>
                  <a:pt x="2096596" y="0"/>
                </a:lnTo>
                <a:lnTo>
                  <a:pt x="2096596" y="1352305"/>
                </a:lnTo>
                <a:lnTo>
                  <a:pt x="0" y="1352305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-191" r="-191"/>
            </a:stretch>
          </a:blipFill>
        </p:spPr>
      </p:sp>
      <p:sp>
        <p:nvSpPr>
          <p:cNvPr id="31" name="Freeform 31"/>
          <p:cNvSpPr/>
          <p:nvPr/>
        </p:nvSpPr>
        <p:spPr>
          <a:xfrm>
            <a:off x="651912" y="2426905"/>
            <a:ext cx="6584649" cy="6584649"/>
          </a:xfrm>
          <a:custGeom>
            <a:avLst/>
            <a:gdLst/>
            <a:ahLst/>
            <a:cxnLst/>
            <a:rect l="l" t="t" r="r" b="b"/>
            <a:pathLst>
              <a:path w="6584649" h="6584649">
                <a:moveTo>
                  <a:pt x="0" y="0"/>
                </a:moveTo>
                <a:lnTo>
                  <a:pt x="6584649" y="0"/>
                </a:lnTo>
                <a:lnTo>
                  <a:pt x="6584649" y="6584649"/>
                </a:lnTo>
                <a:lnTo>
                  <a:pt x="0" y="6584649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grpSp>
        <p:nvGrpSpPr>
          <p:cNvPr id="32" name="Group 32"/>
          <p:cNvGrpSpPr/>
          <p:nvPr/>
        </p:nvGrpSpPr>
        <p:grpSpPr>
          <a:xfrm rot="0">
            <a:off x="935583" y="2710576"/>
            <a:ext cx="6017324" cy="6017324"/>
            <a:chOff x="0" y="0"/>
            <a:chExt cx="8023098" cy="8023098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8023098" cy="8023098"/>
            </a:xfrm>
            <a:custGeom>
              <a:avLst/>
              <a:gdLst/>
              <a:ahLst/>
              <a:cxnLst/>
              <a:rect l="l" t="t" r="r" b="b"/>
              <a:pathLst>
                <a:path w="8023098" h="8023098">
                  <a:moveTo>
                    <a:pt x="4011549" y="0"/>
                  </a:moveTo>
                  <a:cubicBezTo>
                    <a:pt x="1796034" y="0"/>
                    <a:pt x="0" y="1796034"/>
                    <a:pt x="0" y="4011549"/>
                  </a:cubicBezTo>
                  <a:cubicBezTo>
                    <a:pt x="0" y="6227064"/>
                    <a:pt x="1796034" y="8023098"/>
                    <a:pt x="4011549" y="8023098"/>
                  </a:cubicBezTo>
                  <a:cubicBezTo>
                    <a:pt x="6227064" y="8023098"/>
                    <a:pt x="8023098" y="6227064"/>
                    <a:pt x="8023098" y="4011549"/>
                  </a:cubicBezTo>
                  <a:cubicBezTo>
                    <a:pt x="8023098" y="1796034"/>
                    <a:pt x="6227064" y="0"/>
                    <a:pt x="4011549" y="0"/>
                  </a:cubicBezTo>
                  <a:close/>
                </a:path>
              </a:pathLst>
            </a:custGeom>
            <a:blipFill>
              <a:blip r:embed="rId12"/>
              <a:stretch>
                <a:fillRect/>
              </a:stretch>
            </a:blipFill>
          </p:spPr>
        </p:sp>
      </p:grpSp>
      <p:sp>
        <p:nvSpPr>
          <p:cNvPr id="34" name="TextBox 34"/>
          <p:cNvSpPr txBox="1"/>
          <p:nvPr/>
        </p:nvSpPr>
        <p:spPr>
          <a:xfrm>
            <a:off x="1617637" y="3898953"/>
            <a:ext cx="4309587" cy="26314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215"/>
              </a:lnSpc>
            </a:pPr>
            <a:r>
              <a:rPr lang="en-US" sz="11585" b="1">
                <a:solidFill>
                  <a:srgbClr val="343434"/>
                </a:solidFill>
                <a:latin typeface="Arimo Bold" panose="020B0704020202020204"/>
                <a:ea typeface="Arimo Bold" panose="020B0704020202020204"/>
                <a:cs typeface="Arimo Bold" panose="020B0704020202020204"/>
                <a:sym typeface="Arimo Bold" panose="020B0704020202020204"/>
              </a:rPr>
              <a:t>目录</a:t>
            </a:r>
            <a:endParaRPr lang="en-US" sz="11585" b="1">
              <a:solidFill>
                <a:srgbClr val="343434"/>
              </a:solidFill>
              <a:latin typeface="Arimo Bold" panose="020B0704020202020204"/>
              <a:ea typeface="Arimo Bold" panose="020B0704020202020204"/>
              <a:cs typeface="Arimo Bold" panose="020B0704020202020204"/>
              <a:sym typeface="Arimo Bold" panose="020B0704020202020204"/>
            </a:endParaRPr>
          </a:p>
        </p:txBody>
      </p:sp>
      <p:sp>
        <p:nvSpPr>
          <p:cNvPr id="35" name="TextBox 35"/>
          <p:cNvSpPr txBox="1"/>
          <p:nvPr/>
        </p:nvSpPr>
        <p:spPr>
          <a:xfrm>
            <a:off x="1617637" y="5757251"/>
            <a:ext cx="4309587" cy="12442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00"/>
              </a:lnSpc>
            </a:pPr>
            <a:r>
              <a:rPr lang="en-US" sz="5360">
                <a:solidFill>
                  <a:srgbClr val="004AAD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contents</a:t>
            </a:r>
            <a:endParaRPr lang="en-US" sz="5360">
              <a:solidFill>
                <a:srgbClr val="004AAD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  <p:sp>
        <p:nvSpPr>
          <p:cNvPr id="36" name="Freeform 36"/>
          <p:cNvSpPr/>
          <p:nvPr/>
        </p:nvSpPr>
        <p:spPr>
          <a:xfrm>
            <a:off x="9947399" y="1728997"/>
            <a:ext cx="1022404" cy="1022404"/>
          </a:xfrm>
          <a:custGeom>
            <a:avLst/>
            <a:gdLst/>
            <a:ahLst/>
            <a:cxnLst/>
            <a:rect l="l" t="t" r="r" b="b"/>
            <a:pathLst>
              <a:path w="1022404" h="1022404">
                <a:moveTo>
                  <a:pt x="0" y="0"/>
                </a:moveTo>
                <a:lnTo>
                  <a:pt x="1022404" y="0"/>
                </a:lnTo>
                <a:lnTo>
                  <a:pt x="1022404" y="1022404"/>
                </a:lnTo>
                <a:lnTo>
                  <a:pt x="0" y="1022404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37" name="Freeform 37"/>
          <p:cNvSpPr/>
          <p:nvPr/>
        </p:nvSpPr>
        <p:spPr>
          <a:xfrm>
            <a:off x="9778803" y="1560402"/>
            <a:ext cx="1359595" cy="1359595"/>
          </a:xfrm>
          <a:custGeom>
            <a:avLst/>
            <a:gdLst/>
            <a:ahLst/>
            <a:cxnLst/>
            <a:rect l="l" t="t" r="r" b="b"/>
            <a:pathLst>
              <a:path w="1359595" h="1359595">
                <a:moveTo>
                  <a:pt x="0" y="0"/>
                </a:moveTo>
                <a:lnTo>
                  <a:pt x="1359595" y="0"/>
                </a:lnTo>
                <a:lnTo>
                  <a:pt x="1359595" y="1359595"/>
                </a:lnTo>
                <a:lnTo>
                  <a:pt x="0" y="1359595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</p:sp>
      <p:sp>
        <p:nvSpPr>
          <p:cNvPr id="38" name="TextBox 38"/>
          <p:cNvSpPr txBox="1"/>
          <p:nvPr/>
        </p:nvSpPr>
        <p:spPr>
          <a:xfrm>
            <a:off x="10045770" y="1745584"/>
            <a:ext cx="825662" cy="11177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sz="4200">
                <a:solidFill>
                  <a:srgbClr val="FFFFFF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01</a:t>
            </a:r>
            <a:endParaRPr lang="en-US" sz="4200">
              <a:solidFill>
                <a:srgbClr val="FFFFFF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  <p:sp>
        <p:nvSpPr>
          <p:cNvPr id="39" name="TextBox 39"/>
          <p:cNvSpPr txBox="1"/>
          <p:nvPr/>
        </p:nvSpPr>
        <p:spPr>
          <a:xfrm>
            <a:off x="11479434" y="1183858"/>
            <a:ext cx="4235953" cy="108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4500">
                <a:solidFill>
                  <a:srgbClr val="000000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需求分析</a:t>
            </a:r>
            <a:endParaRPr lang="en-US" sz="4500">
              <a:solidFill>
                <a:srgbClr val="000000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  <p:sp>
        <p:nvSpPr>
          <p:cNvPr id="40" name="TextBox 40"/>
          <p:cNvSpPr txBox="1"/>
          <p:nvPr/>
        </p:nvSpPr>
        <p:spPr>
          <a:xfrm>
            <a:off x="11479434" y="2320706"/>
            <a:ext cx="4235953" cy="382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737373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Requirements Analysis</a:t>
            </a:r>
            <a:endParaRPr lang="en-US" sz="1800">
              <a:solidFill>
                <a:srgbClr val="737373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  <p:sp>
        <p:nvSpPr>
          <p:cNvPr id="41" name="Freeform 41"/>
          <p:cNvSpPr/>
          <p:nvPr/>
        </p:nvSpPr>
        <p:spPr>
          <a:xfrm>
            <a:off x="9947399" y="3589881"/>
            <a:ext cx="1022404" cy="1022404"/>
          </a:xfrm>
          <a:custGeom>
            <a:avLst/>
            <a:gdLst/>
            <a:ahLst/>
            <a:cxnLst/>
            <a:rect l="l" t="t" r="r" b="b"/>
            <a:pathLst>
              <a:path w="1022404" h="1022404">
                <a:moveTo>
                  <a:pt x="0" y="0"/>
                </a:moveTo>
                <a:lnTo>
                  <a:pt x="1022404" y="0"/>
                </a:lnTo>
                <a:lnTo>
                  <a:pt x="1022404" y="1022404"/>
                </a:lnTo>
                <a:lnTo>
                  <a:pt x="0" y="1022404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42" name="Freeform 42"/>
          <p:cNvSpPr/>
          <p:nvPr/>
        </p:nvSpPr>
        <p:spPr>
          <a:xfrm>
            <a:off x="9778803" y="3421286"/>
            <a:ext cx="1359595" cy="1359595"/>
          </a:xfrm>
          <a:custGeom>
            <a:avLst/>
            <a:gdLst/>
            <a:ahLst/>
            <a:cxnLst/>
            <a:rect l="l" t="t" r="r" b="b"/>
            <a:pathLst>
              <a:path w="1359595" h="1359595">
                <a:moveTo>
                  <a:pt x="0" y="0"/>
                </a:moveTo>
                <a:lnTo>
                  <a:pt x="1359595" y="0"/>
                </a:lnTo>
                <a:lnTo>
                  <a:pt x="1359595" y="1359595"/>
                </a:lnTo>
                <a:lnTo>
                  <a:pt x="0" y="1359595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</p:sp>
      <p:sp>
        <p:nvSpPr>
          <p:cNvPr id="43" name="TextBox 43"/>
          <p:cNvSpPr txBox="1"/>
          <p:nvPr/>
        </p:nvSpPr>
        <p:spPr>
          <a:xfrm>
            <a:off x="10045770" y="3604563"/>
            <a:ext cx="825662" cy="11177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sz="4200">
                <a:solidFill>
                  <a:srgbClr val="FFFFFF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02</a:t>
            </a:r>
            <a:endParaRPr lang="en-US" sz="4200">
              <a:solidFill>
                <a:srgbClr val="FFFFFF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  <p:sp>
        <p:nvSpPr>
          <p:cNvPr id="44" name="TextBox 44"/>
          <p:cNvSpPr txBox="1"/>
          <p:nvPr/>
        </p:nvSpPr>
        <p:spPr>
          <a:xfrm>
            <a:off x="11479434" y="3044742"/>
            <a:ext cx="4235953" cy="108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4500">
                <a:solidFill>
                  <a:srgbClr val="000000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系统设计</a:t>
            </a:r>
            <a:endParaRPr lang="en-US" sz="4500">
              <a:solidFill>
                <a:srgbClr val="000000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  <p:sp>
        <p:nvSpPr>
          <p:cNvPr id="45" name="TextBox 45"/>
          <p:cNvSpPr txBox="1"/>
          <p:nvPr/>
        </p:nvSpPr>
        <p:spPr>
          <a:xfrm>
            <a:off x="11479434" y="4181590"/>
            <a:ext cx="4235953" cy="382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737373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System Design</a:t>
            </a:r>
            <a:endParaRPr lang="en-US" sz="1800">
              <a:solidFill>
                <a:srgbClr val="737373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  <p:sp>
        <p:nvSpPr>
          <p:cNvPr id="46" name="Freeform 46"/>
          <p:cNvSpPr/>
          <p:nvPr/>
        </p:nvSpPr>
        <p:spPr>
          <a:xfrm>
            <a:off x="9947399" y="5450766"/>
            <a:ext cx="1022404" cy="1022404"/>
          </a:xfrm>
          <a:custGeom>
            <a:avLst/>
            <a:gdLst/>
            <a:ahLst/>
            <a:cxnLst/>
            <a:rect l="l" t="t" r="r" b="b"/>
            <a:pathLst>
              <a:path w="1022404" h="1022404">
                <a:moveTo>
                  <a:pt x="0" y="0"/>
                </a:moveTo>
                <a:lnTo>
                  <a:pt x="1022404" y="0"/>
                </a:lnTo>
                <a:lnTo>
                  <a:pt x="1022404" y="1022404"/>
                </a:lnTo>
                <a:lnTo>
                  <a:pt x="0" y="1022404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47" name="Freeform 47"/>
          <p:cNvSpPr/>
          <p:nvPr/>
        </p:nvSpPr>
        <p:spPr>
          <a:xfrm>
            <a:off x="9778803" y="5282171"/>
            <a:ext cx="1359595" cy="1359595"/>
          </a:xfrm>
          <a:custGeom>
            <a:avLst/>
            <a:gdLst/>
            <a:ahLst/>
            <a:cxnLst/>
            <a:rect l="l" t="t" r="r" b="b"/>
            <a:pathLst>
              <a:path w="1359595" h="1359595">
                <a:moveTo>
                  <a:pt x="0" y="0"/>
                </a:moveTo>
                <a:lnTo>
                  <a:pt x="1359595" y="0"/>
                </a:lnTo>
                <a:lnTo>
                  <a:pt x="1359595" y="1359595"/>
                </a:lnTo>
                <a:lnTo>
                  <a:pt x="0" y="1359595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</p:sp>
      <p:sp>
        <p:nvSpPr>
          <p:cNvPr id="48" name="TextBox 48"/>
          <p:cNvSpPr txBox="1"/>
          <p:nvPr/>
        </p:nvSpPr>
        <p:spPr>
          <a:xfrm>
            <a:off x="10045770" y="5465448"/>
            <a:ext cx="825662" cy="11177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sz="4200">
                <a:solidFill>
                  <a:srgbClr val="FFFFFF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03</a:t>
            </a:r>
            <a:endParaRPr lang="en-US" sz="4200">
              <a:solidFill>
                <a:srgbClr val="FFFFFF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  <p:sp>
        <p:nvSpPr>
          <p:cNvPr id="49" name="TextBox 49"/>
          <p:cNvSpPr txBox="1"/>
          <p:nvPr/>
        </p:nvSpPr>
        <p:spPr>
          <a:xfrm>
            <a:off x="11479434" y="4905627"/>
            <a:ext cx="4235953" cy="108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4500">
                <a:solidFill>
                  <a:srgbClr val="000000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基础功能</a:t>
            </a:r>
            <a:endParaRPr lang="en-US" sz="4500">
              <a:solidFill>
                <a:srgbClr val="000000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  <p:sp>
        <p:nvSpPr>
          <p:cNvPr id="50" name="TextBox 50"/>
          <p:cNvSpPr txBox="1"/>
          <p:nvPr/>
        </p:nvSpPr>
        <p:spPr>
          <a:xfrm>
            <a:off x="11479434" y="6042475"/>
            <a:ext cx="4545919" cy="6972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737373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Basic function</a:t>
            </a:r>
            <a:endParaRPr lang="en-US" sz="1800">
              <a:solidFill>
                <a:srgbClr val="737373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  <a:p>
            <a:pPr algn="l">
              <a:lnSpc>
                <a:spcPts val="2520"/>
              </a:lnSpc>
            </a:pPr>
          </a:p>
        </p:txBody>
      </p:sp>
      <p:sp>
        <p:nvSpPr>
          <p:cNvPr id="51" name="Freeform 51"/>
          <p:cNvSpPr/>
          <p:nvPr/>
        </p:nvSpPr>
        <p:spPr>
          <a:xfrm>
            <a:off x="9947399" y="7311650"/>
            <a:ext cx="1022404" cy="1022404"/>
          </a:xfrm>
          <a:custGeom>
            <a:avLst/>
            <a:gdLst/>
            <a:ahLst/>
            <a:cxnLst/>
            <a:rect l="l" t="t" r="r" b="b"/>
            <a:pathLst>
              <a:path w="1022404" h="1022404">
                <a:moveTo>
                  <a:pt x="0" y="0"/>
                </a:moveTo>
                <a:lnTo>
                  <a:pt x="1022404" y="0"/>
                </a:lnTo>
                <a:lnTo>
                  <a:pt x="1022404" y="1022404"/>
                </a:lnTo>
                <a:lnTo>
                  <a:pt x="0" y="1022404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52" name="Freeform 52"/>
          <p:cNvSpPr/>
          <p:nvPr/>
        </p:nvSpPr>
        <p:spPr>
          <a:xfrm>
            <a:off x="9778803" y="7143055"/>
            <a:ext cx="1359595" cy="1359595"/>
          </a:xfrm>
          <a:custGeom>
            <a:avLst/>
            <a:gdLst/>
            <a:ahLst/>
            <a:cxnLst/>
            <a:rect l="l" t="t" r="r" b="b"/>
            <a:pathLst>
              <a:path w="1359595" h="1359595">
                <a:moveTo>
                  <a:pt x="0" y="0"/>
                </a:moveTo>
                <a:lnTo>
                  <a:pt x="1359595" y="0"/>
                </a:lnTo>
                <a:lnTo>
                  <a:pt x="1359595" y="1359595"/>
                </a:lnTo>
                <a:lnTo>
                  <a:pt x="0" y="1359595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</p:sp>
      <p:sp>
        <p:nvSpPr>
          <p:cNvPr id="53" name="TextBox 53"/>
          <p:cNvSpPr txBox="1"/>
          <p:nvPr/>
        </p:nvSpPr>
        <p:spPr>
          <a:xfrm>
            <a:off x="10045770" y="7326332"/>
            <a:ext cx="825662" cy="11177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sz="4200">
                <a:solidFill>
                  <a:srgbClr val="FFFFFF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04</a:t>
            </a:r>
            <a:endParaRPr lang="en-US" sz="4200">
              <a:solidFill>
                <a:srgbClr val="FFFFFF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  <p:sp>
        <p:nvSpPr>
          <p:cNvPr id="54" name="TextBox 54"/>
          <p:cNvSpPr txBox="1"/>
          <p:nvPr/>
        </p:nvSpPr>
        <p:spPr>
          <a:xfrm>
            <a:off x="11479434" y="6766511"/>
            <a:ext cx="4235953" cy="108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4500">
                <a:solidFill>
                  <a:srgbClr val="000000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高级功能</a:t>
            </a:r>
            <a:endParaRPr lang="en-US" sz="4500">
              <a:solidFill>
                <a:srgbClr val="000000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  <p:sp>
        <p:nvSpPr>
          <p:cNvPr id="55" name="TextBox 55"/>
          <p:cNvSpPr txBox="1"/>
          <p:nvPr/>
        </p:nvSpPr>
        <p:spPr>
          <a:xfrm>
            <a:off x="11479434" y="7903359"/>
            <a:ext cx="4235953" cy="382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737373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Advanced Function</a:t>
            </a:r>
            <a:endParaRPr lang="en-US" sz="1800">
              <a:solidFill>
                <a:srgbClr val="737373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</p:spTree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 t="-38888" b="-38888"/>
              </a:stretch>
            </a:blipFill>
          </p:spPr>
        </p:sp>
      </p:grpSp>
      <p:sp>
        <p:nvSpPr>
          <p:cNvPr id="4" name="Freeform 4"/>
          <p:cNvSpPr/>
          <p:nvPr/>
        </p:nvSpPr>
        <p:spPr>
          <a:xfrm>
            <a:off x="0" y="-144661"/>
            <a:ext cx="18379763" cy="10431661"/>
          </a:xfrm>
          <a:custGeom>
            <a:avLst/>
            <a:gdLst/>
            <a:ahLst/>
            <a:cxnLst/>
            <a:rect l="l" t="t" r="r" b="b"/>
            <a:pathLst>
              <a:path w="18379763" h="10431661">
                <a:moveTo>
                  <a:pt x="0" y="0"/>
                </a:moveTo>
                <a:lnTo>
                  <a:pt x="18379763" y="0"/>
                </a:lnTo>
                <a:lnTo>
                  <a:pt x="18379763" y="10431661"/>
                </a:lnTo>
                <a:lnTo>
                  <a:pt x="0" y="104316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27" b="-27"/>
            </a:stretch>
          </a:blipFill>
        </p:spPr>
      </p:sp>
      <p:sp>
        <p:nvSpPr>
          <p:cNvPr id="5" name="Freeform 5" descr="仅校徽"/>
          <p:cNvSpPr/>
          <p:nvPr/>
        </p:nvSpPr>
        <p:spPr>
          <a:xfrm>
            <a:off x="990600" y="435492"/>
            <a:ext cx="1333526" cy="1333617"/>
          </a:xfrm>
          <a:custGeom>
            <a:avLst/>
            <a:gdLst/>
            <a:ahLst/>
            <a:cxnLst/>
            <a:rect l="l" t="t" r="r" b="b"/>
            <a:pathLst>
              <a:path w="1333526" h="1333617">
                <a:moveTo>
                  <a:pt x="0" y="0"/>
                </a:moveTo>
                <a:lnTo>
                  <a:pt x="1333526" y="0"/>
                </a:lnTo>
                <a:lnTo>
                  <a:pt x="1333526" y="1333617"/>
                </a:lnTo>
                <a:lnTo>
                  <a:pt x="0" y="133361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3" r="-3"/>
            </a:stretch>
          </a:blipFill>
        </p:spPr>
      </p:sp>
      <p:grpSp>
        <p:nvGrpSpPr>
          <p:cNvPr id="6" name="Group 6"/>
          <p:cNvGrpSpPr/>
          <p:nvPr/>
        </p:nvGrpSpPr>
        <p:grpSpPr>
          <a:xfrm rot="0">
            <a:off x="3281069" y="1896489"/>
            <a:ext cx="11817624" cy="4347267"/>
            <a:chOff x="0" y="0"/>
            <a:chExt cx="15756832" cy="579635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5756889" cy="5796407"/>
            </a:xfrm>
            <a:custGeom>
              <a:avLst/>
              <a:gdLst/>
              <a:ahLst/>
              <a:cxnLst/>
              <a:rect l="l" t="t" r="r" b="b"/>
              <a:pathLst>
                <a:path w="15756889" h="5796407">
                  <a:moveTo>
                    <a:pt x="0" y="0"/>
                  </a:moveTo>
                  <a:lnTo>
                    <a:pt x="15756889" y="0"/>
                  </a:lnTo>
                  <a:lnTo>
                    <a:pt x="15756889" y="5796407"/>
                  </a:lnTo>
                  <a:lnTo>
                    <a:pt x="0" y="57964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t="-1847" b="-1846"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2580671" y="-132834"/>
            <a:ext cx="9619649" cy="14149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425"/>
              </a:lnSpc>
            </a:pPr>
            <a:r>
              <a:rPr lang="en-US" sz="5700">
                <a:solidFill>
                  <a:srgbClr val="004AAD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前端——搜索功能</a:t>
            </a:r>
            <a:endParaRPr lang="en-US" sz="5700">
              <a:solidFill>
                <a:srgbClr val="004AAD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2929509" y="6539031"/>
            <a:ext cx="12520745" cy="1673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80"/>
              </a:lnSpc>
            </a:pPr>
            <a:r>
              <a:rPr lang="en-US" sz="3800">
                <a:solidFill>
                  <a:srgbClr val="000000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可以直接通过搜索栏或者分类、日期、经纬度等等进行筛选出信息墙当中的合适物品记录，减少使用者的查询时间</a:t>
            </a:r>
            <a:endParaRPr lang="en-US" sz="3800">
              <a:solidFill>
                <a:srgbClr val="000000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</p:spTree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 t="-38888" b="-38888"/>
              </a:stretch>
            </a:blipFill>
          </p:spPr>
        </p:sp>
      </p:grpSp>
      <p:sp>
        <p:nvSpPr>
          <p:cNvPr id="4" name="Freeform 4"/>
          <p:cNvSpPr/>
          <p:nvPr/>
        </p:nvSpPr>
        <p:spPr>
          <a:xfrm>
            <a:off x="0" y="-144661"/>
            <a:ext cx="18379763" cy="10431661"/>
          </a:xfrm>
          <a:custGeom>
            <a:avLst/>
            <a:gdLst/>
            <a:ahLst/>
            <a:cxnLst/>
            <a:rect l="l" t="t" r="r" b="b"/>
            <a:pathLst>
              <a:path w="18379763" h="10431661">
                <a:moveTo>
                  <a:pt x="0" y="0"/>
                </a:moveTo>
                <a:lnTo>
                  <a:pt x="18379763" y="0"/>
                </a:lnTo>
                <a:lnTo>
                  <a:pt x="18379763" y="10431661"/>
                </a:lnTo>
                <a:lnTo>
                  <a:pt x="0" y="104316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27" b="-27"/>
            </a:stretch>
          </a:blipFill>
        </p:spPr>
      </p:sp>
      <p:grpSp>
        <p:nvGrpSpPr>
          <p:cNvPr id="5" name="Group 5"/>
          <p:cNvGrpSpPr/>
          <p:nvPr/>
        </p:nvGrpSpPr>
        <p:grpSpPr>
          <a:xfrm rot="0">
            <a:off x="8763028" y="1734432"/>
            <a:ext cx="2422017" cy="2422017"/>
            <a:chOff x="0" y="0"/>
            <a:chExt cx="3229356" cy="322935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229356" cy="3229356"/>
            </a:xfrm>
            <a:custGeom>
              <a:avLst/>
              <a:gdLst/>
              <a:ahLst/>
              <a:cxnLst/>
              <a:rect l="l" t="t" r="r" b="b"/>
              <a:pathLst>
                <a:path w="3229356" h="3229356">
                  <a:moveTo>
                    <a:pt x="0" y="0"/>
                  </a:moveTo>
                  <a:lnTo>
                    <a:pt x="3229356" y="0"/>
                  </a:lnTo>
                  <a:lnTo>
                    <a:pt x="3229356" y="3229356"/>
                  </a:lnTo>
                  <a:lnTo>
                    <a:pt x="0" y="32293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 rot="0">
            <a:off x="600292" y="1734432"/>
            <a:ext cx="2422017" cy="2422017"/>
            <a:chOff x="0" y="0"/>
            <a:chExt cx="3229356" cy="322935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229356" cy="3229356"/>
            </a:xfrm>
            <a:custGeom>
              <a:avLst/>
              <a:gdLst/>
              <a:ahLst/>
              <a:cxnLst/>
              <a:rect l="l" t="t" r="r" b="b"/>
              <a:pathLst>
                <a:path w="3229356" h="3229356">
                  <a:moveTo>
                    <a:pt x="0" y="0"/>
                  </a:moveTo>
                  <a:lnTo>
                    <a:pt x="3229356" y="0"/>
                  </a:lnTo>
                  <a:lnTo>
                    <a:pt x="3229356" y="3229356"/>
                  </a:lnTo>
                  <a:lnTo>
                    <a:pt x="0" y="32293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sp>
        <p:nvSpPr>
          <p:cNvPr id="9" name="Freeform 9" descr="仅校徽"/>
          <p:cNvSpPr/>
          <p:nvPr/>
        </p:nvSpPr>
        <p:spPr>
          <a:xfrm>
            <a:off x="990600" y="435492"/>
            <a:ext cx="1333526" cy="1333617"/>
          </a:xfrm>
          <a:custGeom>
            <a:avLst/>
            <a:gdLst/>
            <a:ahLst/>
            <a:cxnLst/>
            <a:rect l="l" t="t" r="r" b="b"/>
            <a:pathLst>
              <a:path w="1333526" h="1333617">
                <a:moveTo>
                  <a:pt x="0" y="0"/>
                </a:moveTo>
                <a:lnTo>
                  <a:pt x="1333526" y="0"/>
                </a:lnTo>
                <a:lnTo>
                  <a:pt x="1333526" y="1333617"/>
                </a:lnTo>
                <a:lnTo>
                  <a:pt x="0" y="133361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3" r="-3"/>
            </a:stretch>
          </a:blipFill>
        </p:spPr>
      </p:sp>
      <p:grpSp>
        <p:nvGrpSpPr>
          <p:cNvPr id="10" name="Group 10"/>
          <p:cNvGrpSpPr/>
          <p:nvPr/>
        </p:nvGrpSpPr>
        <p:grpSpPr>
          <a:xfrm rot="0">
            <a:off x="3288995" y="3380843"/>
            <a:ext cx="5269168" cy="5846511"/>
            <a:chOff x="0" y="0"/>
            <a:chExt cx="7025557" cy="7795348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7025513" cy="7795387"/>
            </a:xfrm>
            <a:custGeom>
              <a:avLst/>
              <a:gdLst/>
              <a:ahLst/>
              <a:cxnLst/>
              <a:rect l="l" t="t" r="r" b="b"/>
              <a:pathLst>
                <a:path w="7025513" h="7795387">
                  <a:moveTo>
                    <a:pt x="0" y="0"/>
                  </a:moveTo>
                  <a:lnTo>
                    <a:pt x="7025513" y="0"/>
                  </a:lnTo>
                  <a:lnTo>
                    <a:pt x="7025513" y="7795387"/>
                  </a:lnTo>
                  <a:lnTo>
                    <a:pt x="0" y="77953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t="-10" b="-10"/>
              </a:stretch>
            </a:blipFill>
          </p:spPr>
        </p:sp>
      </p:grpSp>
      <p:grpSp>
        <p:nvGrpSpPr>
          <p:cNvPr id="12" name="Group 12"/>
          <p:cNvGrpSpPr/>
          <p:nvPr/>
        </p:nvGrpSpPr>
        <p:grpSpPr>
          <a:xfrm rot="0">
            <a:off x="11451731" y="3380843"/>
            <a:ext cx="6050268" cy="1974130"/>
            <a:chOff x="0" y="0"/>
            <a:chExt cx="8067024" cy="263217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067040" cy="2632202"/>
            </a:xfrm>
            <a:custGeom>
              <a:avLst/>
              <a:gdLst/>
              <a:ahLst/>
              <a:cxnLst/>
              <a:rect l="l" t="t" r="r" b="b"/>
              <a:pathLst>
                <a:path w="8067040" h="2632202">
                  <a:moveTo>
                    <a:pt x="0" y="0"/>
                  </a:moveTo>
                  <a:lnTo>
                    <a:pt x="8067040" y="0"/>
                  </a:lnTo>
                  <a:lnTo>
                    <a:pt x="8067040" y="2632202"/>
                  </a:lnTo>
                  <a:lnTo>
                    <a:pt x="0" y="26322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b="1"/>
              </a:stretch>
            </a:blipFill>
          </p:spPr>
        </p:sp>
      </p:grpSp>
      <p:sp>
        <p:nvSpPr>
          <p:cNvPr id="14" name="TextBox 14"/>
          <p:cNvSpPr txBox="1"/>
          <p:nvPr/>
        </p:nvSpPr>
        <p:spPr>
          <a:xfrm>
            <a:off x="11451731" y="2124419"/>
            <a:ext cx="5415307" cy="902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80"/>
              </a:lnSpc>
            </a:pPr>
            <a:r>
              <a:rPr lang="en-US" sz="3800">
                <a:solidFill>
                  <a:srgbClr val="000000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数据请求触发</a:t>
            </a:r>
            <a:endParaRPr lang="en-US" sz="3800">
              <a:solidFill>
                <a:srgbClr val="000000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3288995" y="2124419"/>
            <a:ext cx="5415307" cy="902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80"/>
              </a:lnSpc>
            </a:pPr>
            <a:r>
              <a:rPr lang="en-US" sz="3800">
                <a:solidFill>
                  <a:srgbClr val="000000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获取并展示我的帖子列表</a:t>
            </a:r>
            <a:endParaRPr lang="en-US" sz="3800">
              <a:solidFill>
                <a:srgbClr val="000000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2580671" y="-132834"/>
            <a:ext cx="9619649" cy="14149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425"/>
              </a:lnSpc>
            </a:pPr>
            <a:r>
              <a:rPr lang="en-US" sz="5700">
                <a:solidFill>
                  <a:srgbClr val="004AAD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前端——个人中心</a:t>
            </a:r>
            <a:endParaRPr lang="en-US" sz="5700">
              <a:solidFill>
                <a:srgbClr val="004AAD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</p:spTree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 t="-38888" b="-38888"/>
              </a:stretch>
            </a:blipFill>
          </p:spPr>
        </p:sp>
      </p:grpSp>
      <p:sp>
        <p:nvSpPr>
          <p:cNvPr id="4" name="Freeform 4"/>
          <p:cNvSpPr/>
          <p:nvPr/>
        </p:nvSpPr>
        <p:spPr>
          <a:xfrm>
            <a:off x="0" y="-144661"/>
            <a:ext cx="18379763" cy="10431661"/>
          </a:xfrm>
          <a:custGeom>
            <a:avLst/>
            <a:gdLst/>
            <a:ahLst/>
            <a:cxnLst/>
            <a:rect l="l" t="t" r="r" b="b"/>
            <a:pathLst>
              <a:path w="18379763" h="10431661">
                <a:moveTo>
                  <a:pt x="0" y="0"/>
                </a:moveTo>
                <a:lnTo>
                  <a:pt x="18379763" y="0"/>
                </a:lnTo>
                <a:lnTo>
                  <a:pt x="18379763" y="10431661"/>
                </a:lnTo>
                <a:lnTo>
                  <a:pt x="0" y="104316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27" b="-27"/>
            </a:stretch>
          </a:blipFill>
        </p:spPr>
      </p:sp>
      <p:grpSp>
        <p:nvGrpSpPr>
          <p:cNvPr id="5" name="Group 5"/>
          <p:cNvGrpSpPr/>
          <p:nvPr/>
        </p:nvGrpSpPr>
        <p:grpSpPr>
          <a:xfrm rot="0">
            <a:off x="600292" y="1734432"/>
            <a:ext cx="2422017" cy="2422017"/>
            <a:chOff x="0" y="0"/>
            <a:chExt cx="3229356" cy="322935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229356" cy="3229356"/>
            </a:xfrm>
            <a:custGeom>
              <a:avLst/>
              <a:gdLst/>
              <a:ahLst/>
              <a:cxnLst/>
              <a:rect l="l" t="t" r="r" b="b"/>
              <a:pathLst>
                <a:path w="3229356" h="3229356">
                  <a:moveTo>
                    <a:pt x="0" y="0"/>
                  </a:moveTo>
                  <a:lnTo>
                    <a:pt x="3229356" y="0"/>
                  </a:lnTo>
                  <a:lnTo>
                    <a:pt x="3229356" y="3229356"/>
                  </a:lnTo>
                  <a:lnTo>
                    <a:pt x="0" y="32293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sp>
        <p:nvSpPr>
          <p:cNvPr id="7" name="Freeform 7" descr="仅校徽"/>
          <p:cNvSpPr/>
          <p:nvPr/>
        </p:nvSpPr>
        <p:spPr>
          <a:xfrm>
            <a:off x="990600" y="435492"/>
            <a:ext cx="1333526" cy="1333617"/>
          </a:xfrm>
          <a:custGeom>
            <a:avLst/>
            <a:gdLst/>
            <a:ahLst/>
            <a:cxnLst/>
            <a:rect l="l" t="t" r="r" b="b"/>
            <a:pathLst>
              <a:path w="1333526" h="1333617">
                <a:moveTo>
                  <a:pt x="0" y="0"/>
                </a:moveTo>
                <a:lnTo>
                  <a:pt x="1333526" y="0"/>
                </a:lnTo>
                <a:lnTo>
                  <a:pt x="1333526" y="1333617"/>
                </a:lnTo>
                <a:lnTo>
                  <a:pt x="0" y="133361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3" r="-3"/>
            </a:stretch>
          </a:blipFill>
        </p:spPr>
      </p:sp>
      <p:grpSp>
        <p:nvGrpSpPr>
          <p:cNvPr id="8" name="Group 8"/>
          <p:cNvGrpSpPr/>
          <p:nvPr/>
        </p:nvGrpSpPr>
        <p:grpSpPr>
          <a:xfrm rot="0">
            <a:off x="2916439" y="3276364"/>
            <a:ext cx="6273442" cy="5049694"/>
            <a:chOff x="0" y="0"/>
            <a:chExt cx="8364589" cy="673292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364601" cy="6732905"/>
            </a:xfrm>
            <a:custGeom>
              <a:avLst/>
              <a:gdLst/>
              <a:ahLst/>
              <a:cxnLst/>
              <a:rect l="l" t="t" r="r" b="b"/>
              <a:pathLst>
                <a:path w="8364601" h="6732905">
                  <a:moveTo>
                    <a:pt x="0" y="0"/>
                  </a:moveTo>
                  <a:lnTo>
                    <a:pt x="8364601" y="0"/>
                  </a:lnTo>
                  <a:lnTo>
                    <a:pt x="8364601" y="6732905"/>
                  </a:lnTo>
                  <a:lnTo>
                    <a:pt x="0" y="67329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1253" r="-1253"/>
              </a:stretch>
            </a:blipFill>
          </p:spPr>
        </p:sp>
      </p:grpSp>
      <p:grpSp>
        <p:nvGrpSpPr>
          <p:cNvPr id="10" name="Group 10"/>
          <p:cNvGrpSpPr/>
          <p:nvPr/>
        </p:nvGrpSpPr>
        <p:grpSpPr>
          <a:xfrm rot="0">
            <a:off x="10061462" y="3268176"/>
            <a:ext cx="6823449" cy="5057882"/>
            <a:chOff x="0" y="0"/>
            <a:chExt cx="9097932" cy="674384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9097899" cy="6743827"/>
            </a:xfrm>
            <a:custGeom>
              <a:avLst/>
              <a:gdLst/>
              <a:ahLst/>
              <a:cxnLst/>
              <a:rect l="l" t="t" r="r" b="b"/>
              <a:pathLst>
                <a:path w="9097899" h="6743827">
                  <a:moveTo>
                    <a:pt x="0" y="0"/>
                  </a:moveTo>
                  <a:lnTo>
                    <a:pt x="9097899" y="0"/>
                  </a:lnTo>
                  <a:lnTo>
                    <a:pt x="9097899" y="6743827"/>
                  </a:lnTo>
                  <a:lnTo>
                    <a:pt x="0" y="67438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t="-63" b="-63"/>
              </a:stretch>
            </a:blipFill>
          </p:spPr>
        </p:sp>
      </p:grpSp>
      <p:sp>
        <p:nvSpPr>
          <p:cNvPr id="12" name="TextBox 12"/>
          <p:cNvSpPr txBox="1"/>
          <p:nvPr/>
        </p:nvSpPr>
        <p:spPr>
          <a:xfrm>
            <a:off x="3022295" y="2043099"/>
            <a:ext cx="7259962" cy="902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80"/>
              </a:lnSpc>
            </a:pPr>
            <a:r>
              <a:rPr lang="en-US" sz="3800">
                <a:solidFill>
                  <a:srgbClr val="000000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列表渲染 (&lt;template&gt; 部分截图)</a:t>
            </a:r>
            <a:endParaRPr lang="en-US" sz="3800">
              <a:solidFill>
                <a:srgbClr val="000000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2580671" y="-132834"/>
            <a:ext cx="9619649" cy="14149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425"/>
              </a:lnSpc>
            </a:pPr>
            <a:r>
              <a:rPr lang="en-US" sz="5700">
                <a:solidFill>
                  <a:srgbClr val="004AAD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前端——个人中心</a:t>
            </a:r>
            <a:endParaRPr lang="en-US" sz="5700">
              <a:solidFill>
                <a:srgbClr val="004AAD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</p:spTree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 t="-38888" b="-38888"/>
              </a:stretch>
            </a:blipFill>
          </p:spPr>
        </p:sp>
      </p:grpSp>
      <p:sp>
        <p:nvSpPr>
          <p:cNvPr id="4" name="Freeform 4"/>
          <p:cNvSpPr/>
          <p:nvPr/>
        </p:nvSpPr>
        <p:spPr>
          <a:xfrm>
            <a:off x="0" y="-144661"/>
            <a:ext cx="18379763" cy="10431661"/>
          </a:xfrm>
          <a:custGeom>
            <a:avLst/>
            <a:gdLst/>
            <a:ahLst/>
            <a:cxnLst/>
            <a:rect l="l" t="t" r="r" b="b"/>
            <a:pathLst>
              <a:path w="18379763" h="10431661">
                <a:moveTo>
                  <a:pt x="0" y="0"/>
                </a:moveTo>
                <a:lnTo>
                  <a:pt x="18379763" y="0"/>
                </a:lnTo>
                <a:lnTo>
                  <a:pt x="18379763" y="10431661"/>
                </a:lnTo>
                <a:lnTo>
                  <a:pt x="0" y="104316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27" b="-27"/>
            </a:stretch>
          </a:blipFill>
        </p:spPr>
      </p:sp>
      <p:sp>
        <p:nvSpPr>
          <p:cNvPr id="5" name="Freeform 5" descr="仅校徽"/>
          <p:cNvSpPr/>
          <p:nvPr/>
        </p:nvSpPr>
        <p:spPr>
          <a:xfrm>
            <a:off x="990600" y="435492"/>
            <a:ext cx="1333526" cy="1333617"/>
          </a:xfrm>
          <a:custGeom>
            <a:avLst/>
            <a:gdLst/>
            <a:ahLst/>
            <a:cxnLst/>
            <a:rect l="l" t="t" r="r" b="b"/>
            <a:pathLst>
              <a:path w="1333526" h="1333617">
                <a:moveTo>
                  <a:pt x="0" y="0"/>
                </a:moveTo>
                <a:lnTo>
                  <a:pt x="1333526" y="0"/>
                </a:lnTo>
                <a:lnTo>
                  <a:pt x="1333526" y="1333617"/>
                </a:lnTo>
                <a:lnTo>
                  <a:pt x="0" y="133361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3" r="-3"/>
            </a:stretch>
          </a:blipFill>
        </p:spPr>
      </p:sp>
      <p:grpSp>
        <p:nvGrpSpPr>
          <p:cNvPr id="6" name="Group 6"/>
          <p:cNvGrpSpPr/>
          <p:nvPr/>
        </p:nvGrpSpPr>
        <p:grpSpPr>
          <a:xfrm rot="0">
            <a:off x="1456504" y="2260750"/>
            <a:ext cx="8011618" cy="2453558"/>
            <a:chOff x="0" y="0"/>
            <a:chExt cx="10682157" cy="327141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0682097" cy="3271393"/>
            </a:xfrm>
            <a:custGeom>
              <a:avLst/>
              <a:gdLst/>
              <a:ahLst/>
              <a:cxnLst/>
              <a:rect l="l" t="t" r="r" b="b"/>
              <a:pathLst>
                <a:path w="10682097" h="3271393">
                  <a:moveTo>
                    <a:pt x="0" y="0"/>
                  </a:moveTo>
                  <a:lnTo>
                    <a:pt x="10682097" y="0"/>
                  </a:lnTo>
                  <a:lnTo>
                    <a:pt x="10682097" y="3271393"/>
                  </a:lnTo>
                  <a:lnTo>
                    <a:pt x="0" y="32713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t="-51" b="-51"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 rot="0">
            <a:off x="9636184" y="3487529"/>
            <a:ext cx="8205939" cy="4318375"/>
            <a:chOff x="0" y="0"/>
            <a:chExt cx="10941252" cy="575783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0941304" cy="5757799"/>
            </a:xfrm>
            <a:custGeom>
              <a:avLst/>
              <a:gdLst/>
              <a:ahLst/>
              <a:cxnLst/>
              <a:rect l="l" t="t" r="r" b="b"/>
              <a:pathLst>
                <a:path w="10941304" h="5757799">
                  <a:moveTo>
                    <a:pt x="0" y="0"/>
                  </a:moveTo>
                  <a:lnTo>
                    <a:pt x="10941304" y="0"/>
                  </a:lnTo>
                  <a:lnTo>
                    <a:pt x="10941304" y="5757799"/>
                  </a:lnTo>
                  <a:lnTo>
                    <a:pt x="0" y="57577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t="-52" b="-53"/>
              </a:stretch>
            </a:blipFill>
          </p:spPr>
        </p:sp>
      </p:grpSp>
      <p:grpSp>
        <p:nvGrpSpPr>
          <p:cNvPr id="10" name="Group 10"/>
          <p:cNvGrpSpPr/>
          <p:nvPr/>
        </p:nvGrpSpPr>
        <p:grpSpPr>
          <a:xfrm rot="0">
            <a:off x="1456504" y="5200994"/>
            <a:ext cx="8011618" cy="4806971"/>
            <a:chOff x="0" y="0"/>
            <a:chExt cx="10682157" cy="640929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0682097" cy="6409309"/>
            </a:xfrm>
            <a:custGeom>
              <a:avLst/>
              <a:gdLst/>
              <a:ahLst/>
              <a:cxnLst/>
              <a:rect l="l" t="t" r="r" b="b"/>
              <a:pathLst>
                <a:path w="10682097" h="6409309">
                  <a:moveTo>
                    <a:pt x="0" y="0"/>
                  </a:moveTo>
                  <a:lnTo>
                    <a:pt x="10682097" y="0"/>
                  </a:lnTo>
                  <a:lnTo>
                    <a:pt x="10682097" y="6409309"/>
                  </a:lnTo>
                  <a:lnTo>
                    <a:pt x="0" y="64093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t="-28" b="-28"/>
              </a:stretch>
            </a:blipFill>
          </p:spPr>
        </p:sp>
      </p:grpSp>
      <p:sp>
        <p:nvSpPr>
          <p:cNvPr id="12" name="TextBox 12"/>
          <p:cNvSpPr txBox="1"/>
          <p:nvPr/>
        </p:nvSpPr>
        <p:spPr>
          <a:xfrm>
            <a:off x="2580671" y="-132834"/>
            <a:ext cx="9619649" cy="14149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425"/>
              </a:lnSpc>
            </a:pPr>
            <a:r>
              <a:rPr lang="en-US" sz="5700">
                <a:solidFill>
                  <a:srgbClr val="004AAD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前端——个人中心</a:t>
            </a:r>
            <a:endParaRPr lang="en-US" sz="5700">
              <a:solidFill>
                <a:srgbClr val="004AAD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  <p:sp>
        <p:nvSpPr>
          <p:cNvPr id="17" name="右箭头 16"/>
          <p:cNvSpPr/>
          <p:nvPr/>
        </p:nvSpPr>
        <p:spPr>
          <a:xfrm rot="2520000">
            <a:off x="8011160" y="3152775"/>
            <a:ext cx="2362200" cy="29527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8" name="右箭头 17"/>
          <p:cNvSpPr/>
          <p:nvPr/>
        </p:nvSpPr>
        <p:spPr>
          <a:xfrm rot="10200000">
            <a:off x="8465820" y="5574665"/>
            <a:ext cx="2362200" cy="29527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-1270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 t="-38888" b="-38888"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 rot="0">
            <a:off x="9488341" y="4179060"/>
            <a:ext cx="7526237" cy="4233508"/>
            <a:chOff x="0" y="0"/>
            <a:chExt cx="10034983" cy="564467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0035032" cy="5644642"/>
            </a:xfrm>
            <a:custGeom>
              <a:avLst/>
              <a:gdLst/>
              <a:ahLst/>
              <a:cxnLst/>
              <a:rect l="l" t="t" r="r" b="b"/>
              <a:pathLst>
                <a:path w="10035032" h="5644642">
                  <a:moveTo>
                    <a:pt x="0" y="0"/>
                  </a:moveTo>
                  <a:lnTo>
                    <a:pt x="10035032" y="0"/>
                  </a:lnTo>
                  <a:lnTo>
                    <a:pt x="10035032" y="5644642"/>
                  </a:lnTo>
                  <a:lnTo>
                    <a:pt x="0" y="56446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2113" b="-2114"/>
              </a:stretch>
            </a:blipFill>
          </p:spPr>
        </p:sp>
      </p:grpSp>
      <p:sp>
        <p:nvSpPr>
          <p:cNvPr id="8" name="Freeform 8" descr="仅校徽"/>
          <p:cNvSpPr/>
          <p:nvPr/>
        </p:nvSpPr>
        <p:spPr>
          <a:xfrm>
            <a:off x="990600" y="435492"/>
            <a:ext cx="1333526" cy="1333617"/>
          </a:xfrm>
          <a:custGeom>
            <a:avLst/>
            <a:gdLst/>
            <a:ahLst/>
            <a:cxnLst/>
            <a:rect l="l" t="t" r="r" b="b"/>
            <a:pathLst>
              <a:path w="1333526" h="1333617">
                <a:moveTo>
                  <a:pt x="0" y="0"/>
                </a:moveTo>
                <a:lnTo>
                  <a:pt x="1333526" y="0"/>
                </a:lnTo>
                <a:lnTo>
                  <a:pt x="1333526" y="1333617"/>
                </a:lnTo>
                <a:lnTo>
                  <a:pt x="0" y="133361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3" r="-3"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566624" y="1640038"/>
            <a:ext cx="7728233" cy="2445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080"/>
              </a:lnSpc>
            </a:pPr>
            <a:r>
              <a:rPr lang="en-US" sz="3800">
                <a:solidFill>
                  <a:srgbClr val="000000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文件：routes/auth_routes.py</a:t>
            </a:r>
            <a:endParaRPr lang="en-US" sz="3800">
              <a:solidFill>
                <a:srgbClr val="000000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  <a:p>
            <a:pPr algn="just">
              <a:lnSpc>
                <a:spcPts val="6080"/>
              </a:lnSpc>
            </a:pPr>
            <a:r>
              <a:rPr lang="en-US" sz="3800">
                <a:solidFill>
                  <a:srgbClr val="000000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 </a:t>
            </a:r>
            <a:endParaRPr lang="en-US" sz="3800">
              <a:solidFill>
                <a:srgbClr val="000000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  <a:p>
            <a:pPr algn="just">
              <a:lnSpc>
                <a:spcPts val="6080"/>
              </a:lnSpc>
            </a:pPr>
          </a:p>
        </p:txBody>
      </p:sp>
      <p:sp>
        <p:nvSpPr>
          <p:cNvPr id="10" name="TextBox 10"/>
          <p:cNvSpPr txBox="1"/>
          <p:nvPr/>
        </p:nvSpPr>
        <p:spPr>
          <a:xfrm>
            <a:off x="2580671" y="-151884"/>
            <a:ext cx="10670789" cy="27407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920"/>
              </a:lnSpc>
            </a:pPr>
            <a:r>
              <a:rPr lang="en-US" sz="6000">
                <a:solidFill>
                  <a:srgbClr val="004AAD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后端服务-用户认证与管理</a:t>
            </a:r>
            <a:endParaRPr lang="en-US" sz="6000">
              <a:solidFill>
                <a:srgbClr val="004AAD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  <a:p>
            <a:pPr algn="l">
              <a:lnSpc>
                <a:spcPts val="9920"/>
              </a:lnSpc>
            </a:pPr>
          </a:p>
        </p:txBody>
      </p:sp>
      <p:sp>
        <p:nvSpPr>
          <p:cNvPr id="11" name="TextBox 11"/>
          <p:cNvSpPr txBox="1"/>
          <p:nvPr/>
        </p:nvSpPr>
        <p:spPr>
          <a:xfrm>
            <a:off x="9531067" y="1935654"/>
            <a:ext cx="7728233" cy="26327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080"/>
              </a:lnSpc>
            </a:pPr>
            <a:r>
              <a:rPr lang="en-US" sz="3800">
                <a:solidFill>
                  <a:srgbClr val="000000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 </a:t>
            </a:r>
            <a:endParaRPr lang="en-US" sz="3800">
              <a:solidFill>
                <a:srgbClr val="000000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  <a:p>
            <a:pPr algn="just">
              <a:lnSpc>
                <a:spcPts val="4640"/>
              </a:lnSpc>
            </a:pPr>
            <a:r>
              <a:rPr lang="en-US" sz="2900">
                <a:solidFill>
                  <a:srgbClr val="000000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关键代码点：</a:t>
            </a:r>
            <a:endParaRPr lang="en-US" sz="2900">
              <a:solidFill>
                <a:srgbClr val="000000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  <a:p>
            <a:pPr algn="just">
              <a:lnSpc>
                <a:spcPts val="4480"/>
              </a:lnSpc>
            </a:pPr>
            <a:r>
              <a:rPr lang="en-US" sz="2800">
                <a:solidFill>
                  <a:srgbClr val="000000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② 用户登录 (/api/login POST)：</a:t>
            </a:r>
            <a:endParaRPr lang="en-US" sz="2800">
              <a:solidFill>
                <a:srgbClr val="000000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  <a:p>
            <a:pPr algn="just">
              <a:lnSpc>
                <a:spcPts val="4480"/>
              </a:lnSpc>
            </a:pPr>
          </a:p>
        </p:txBody>
      </p:sp>
      <p:grpSp>
        <p:nvGrpSpPr>
          <p:cNvPr id="12" name="Group 12"/>
          <p:cNvGrpSpPr/>
          <p:nvPr/>
        </p:nvGrpSpPr>
        <p:grpSpPr>
          <a:xfrm rot="0">
            <a:off x="1456332" y="2541278"/>
            <a:ext cx="15127304" cy="96172"/>
            <a:chOff x="0" y="0"/>
            <a:chExt cx="20169738" cy="128229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0169760" cy="128270"/>
            </a:xfrm>
            <a:custGeom>
              <a:avLst/>
              <a:gdLst/>
              <a:ahLst/>
              <a:cxnLst/>
              <a:rect l="l" t="t" r="r" b="b"/>
              <a:pathLst>
                <a:path w="20169760" h="128270">
                  <a:moveTo>
                    <a:pt x="0" y="0"/>
                  </a:moveTo>
                  <a:lnTo>
                    <a:pt x="20169760" y="0"/>
                  </a:lnTo>
                  <a:lnTo>
                    <a:pt x="20169760" y="128270"/>
                  </a:lnTo>
                  <a:lnTo>
                    <a:pt x="0" y="128270"/>
                  </a:lnTo>
                  <a:close/>
                </a:path>
              </a:pathLst>
            </a:custGeom>
            <a:solidFill>
              <a:srgbClr val="004AAD"/>
            </a:solidFill>
          </p:spPr>
        </p:sp>
      </p:grpSp>
      <p:sp>
        <p:nvSpPr>
          <p:cNvPr id="14" name="TextBox 14"/>
          <p:cNvSpPr txBox="1"/>
          <p:nvPr/>
        </p:nvSpPr>
        <p:spPr>
          <a:xfrm>
            <a:off x="1687422" y="2776980"/>
            <a:ext cx="7728233" cy="17913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480"/>
              </a:lnSpc>
            </a:pPr>
            <a:r>
              <a:rPr lang="en-US" sz="2800">
                <a:solidFill>
                  <a:srgbClr val="000000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关键代码点：</a:t>
            </a:r>
            <a:endParaRPr lang="en-US" sz="2800">
              <a:solidFill>
                <a:srgbClr val="000000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  <a:p>
            <a:pPr algn="just">
              <a:lnSpc>
                <a:spcPts val="4480"/>
              </a:lnSpc>
            </a:pPr>
            <a:r>
              <a:rPr lang="en-US" sz="2800">
                <a:solidFill>
                  <a:srgbClr val="000000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① 用户注册 (/api/register POST)：</a:t>
            </a:r>
            <a:endParaRPr lang="en-US" sz="2800">
              <a:solidFill>
                <a:srgbClr val="000000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  <a:p>
            <a:pPr algn="just">
              <a:lnSpc>
                <a:spcPts val="4480"/>
              </a:lnSpc>
            </a:p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8800" y="4000500"/>
            <a:ext cx="6007100" cy="465455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-1270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 t="-38888" b="-38888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 rot="0">
            <a:off x="9470718" y="3680709"/>
            <a:ext cx="8429801" cy="4741763"/>
            <a:chOff x="0" y="0"/>
            <a:chExt cx="11239735" cy="632235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1239754" cy="6322314"/>
            </a:xfrm>
            <a:custGeom>
              <a:avLst/>
              <a:gdLst/>
              <a:ahLst/>
              <a:cxnLst/>
              <a:rect l="l" t="t" r="r" b="b"/>
              <a:pathLst>
                <a:path w="11239754" h="6322314">
                  <a:moveTo>
                    <a:pt x="0" y="0"/>
                  </a:moveTo>
                  <a:lnTo>
                    <a:pt x="11239754" y="0"/>
                  </a:lnTo>
                  <a:lnTo>
                    <a:pt x="11239754" y="6322314"/>
                  </a:lnTo>
                  <a:lnTo>
                    <a:pt x="0" y="63223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10801" b="-10802"/>
              </a:stretch>
            </a:blipFill>
          </p:spPr>
        </p:sp>
      </p:grpSp>
      <p:sp>
        <p:nvSpPr>
          <p:cNvPr id="6" name="Freeform 6" descr="仅校徽"/>
          <p:cNvSpPr/>
          <p:nvPr/>
        </p:nvSpPr>
        <p:spPr>
          <a:xfrm>
            <a:off x="990600" y="435492"/>
            <a:ext cx="1333526" cy="1333617"/>
          </a:xfrm>
          <a:custGeom>
            <a:avLst/>
            <a:gdLst/>
            <a:ahLst/>
            <a:cxnLst/>
            <a:rect l="l" t="t" r="r" b="b"/>
            <a:pathLst>
              <a:path w="1333526" h="1333617">
                <a:moveTo>
                  <a:pt x="0" y="0"/>
                </a:moveTo>
                <a:lnTo>
                  <a:pt x="1333526" y="0"/>
                </a:lnTo>
                <a:lnTo>
                  <a:pt x="1333526" y="1333617"/>
                </a:lnTo>
                <a:lnTo>
                  <a:pt x="0" y="133361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3" r="-3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554857" y="1629262"/>
            <a:ext cx="7728233" cy="1673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080"/>
              </a:lnSpc>
            </a:pPr>
            <a:r>
              <a:rPr lang="en-US" sz="3800">
                <a:solidFill>
                  <a:srgbClr val="000000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文件: models.py </a:t>
            </a:r>
            <a:endParaRPr lang="en-US" sz="3800">
              <a:solidFill>
                <a:srgbClr val="000000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  <a:p>
            <a:pPr algn="just">
              <a:lnSpc>
                <a:spcPts val="6080"/>
              </a:lnSpc>
            </a:pPr>
          </a:p>
        </p:txBody>
      </p:sp>
      <p:sp>
        <p:nvSpPr>
          <p:cNvPr id="8" name="TextBox 8"/>
          <p:cNvSpPr txBox="1"/>
          <p:nvPr/>
        </p:nvSpPr>
        <p:spPr>
          <a:xfrm>
            <a:off x="9245354" y="2369593"/>
            <a:ext cx="6972086" cy="1791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480"/>
              </a:lnSpc>
            </a:pPr>
            <a:r>
              <a:rPr lang="en-US" sz="2800">
                <a:solidFill>
                  <a:srgbClr val="000000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 </a:t>
            </a:r>
            <a:endParaRPr lang="en-US" sz="2800">
              <a:solidFill>
                <a:srgbClr val="000000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  <a:p>
            <a:pPr algn="just">
              <a:lnSpc>
                <a:spcPts val="4480"/>
              </a:lnSpc>
            </a:pPr>
            <a:r>
              <a:rPr lang="en-US" sz="2800">
                <a:solidFill>
                  <a:srgbClr val="000000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 ② </a:t>
            </a:r>
            <a:r>
              <a:rPr lang="en-US" sz="2800" b="1">
                <a:solidFill>
                  <a:srgbClr val="000000"/>
                </a:solidFill>
                <a:latin typeface="Arimo Bold" panose="020B0704020202020204"/>
                <a:ea typeface="Arimo Bold" panose="020B0704020202020204"/>
                <a:cs typeface="Arimo Bold" panose="020B0704020202020204"/>
                <a:sym typeface="Arimo Bold" panose="020B0704020202020204"/>
              </a:rPr>
              <a:t>Item</a:t>
            </a:r>
            <a:r>
              <a:rPr lang="en-US" sz="2800">
                <a:solidFill>
                  <a:srgbClr val="000000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：存储失物/招领物品的详细信息</a:t>
            </a:r>
            <a:endParaRPr lang="en-US" sz="2800">
              <a:solidFill>
                <a:srgbClr val="000000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  <a:p>
            <a:pPr algn="just">
              <a:lnSpc>
                <a:spcPts val="4480"/>
              </a:lnSpc>
            </a:pPr>
          </a:p>
        </p:txBody>
      </p:sp>
      <p:grpSp>
        <p:nvGrpSpPr>
          <p:cNvPr id="9" name="Group 9"/>
          <p:cNvGrpSpPr/>
          <p:nvPr/>
        </p:nvGrpSpPr>
        <p:grpSpPr>
          <a:xfrm rot="0">
            <a:off x="1459128" y="2536042"/>
            <a:ext cx="16169977" cy="102800"/>
            <a:chOff x="0" y="0"/>
            <a:chExt cx="21559969" cy="13706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1560028" cy="137033"/>
            </a:xfrm>
            <a:custGeom>
              <a:avLst/>
              <a:gdLst/>
              <a:ahLst/>
              <a:cxnLst/>
              <a:rect l="l" t="t" r="r" b="b"/>
              <a:pathLst>
                <a:path w="21560028" h="137033">
                  <a:moveTo>
                    <a:pt x="0" y="0"/>
                  </a:moveTo>
                  <a:lnTo>
                    <a:pt x="21560028" y="0"/>
                  </a:lnTo>
                  <a:lnTo>
                    <a:pt x="21560028" y="137033"/>
                  </a:lnTo>
                  <a:lnTo>
                    <a:pt x="0" y="137033"/>
                  </a:lnTo>
                  <a:close/>
                </a:path>
              </a:pathLst>
            </a:custGeom>
            <a:solidFill>
              <a:srgbClr val="004AAD"/>
            </a:solidFill>
          </p:spPr>
        </p:sp>
      </p:grpSp>
      <p:grpSp>
        <p:nvGrpSpPr>
          <p:cNvPr id="11" name="Group 11"/>
          <p:cNvGrpSpPr/>
          <p:nvPr/>
        </p:nvGrpSpPr>
        <p:grpSpPr>
          <a:xfrm rot="0">
            <a:off x="1657363" y="3791865"/>
            <a:ext cx="5953582" cy="1681887"/>
            <a:chOff x="0" y="0"/>
            <a:chExt cx="7938109" cy="2242516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7938135" cy="2242566"/>
            </a:xfrm>
            <a:custGeom>
              <a:avLst/>
              <a:gdLst/>
              <a:ahLst/>
              <a:cxnLst/>
              <a:rect l="l" t="t" r="r" b="b"/>
              <a:pathLst>
                <a:path w="7938135" h="2242566">
                  <a:moveTo>
                    <a:pt x="0" y="0"/>
                  </a:moveTo>
                  <a:lnTo>
                    <a:pt x="7938135" y="0"/>
                  </a:lnTo>
                  <a:lnTo>
                    <a:pt x="7938135" y="2242566"/>
                  </a:lnTo>
                  <a:lnTo>
                    <a:pt x="0" y="22425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26" r="-25" b="2"/>
              </a:stretch>
            </a:blipFill>
          </p:spPr>
        </p:sp>
      </p:grpSp>
      <p:grpSp>
        <p:nvGrpSpPr>
          <p:cNvPr id="13" name="Group 13"/>
          <p:cNvGrpSpPr/>
          <p:nvPr/>
        </p:nvGrpSpPr>
        <p:grpSpPr>
          <a:xfrm rot="0">
            <a:off x="1636798" y="6492585"/>
            <a:ext cx="7507202" cy="1959675"/>
            <a:chOff x="0" y="0"/>
            <a:chExt cx="10009603" cy="26129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0009632" cy="2612898"/>
            </a:xfrm>
            <a:custGeom>
              <a:avLst/>
              <a:gdLst/>
              <a:ahLst/>
              <a:cxnLst/>
              <a:rect l="l" t="t" r="r" b="b"/>
              <a:pathLst>
                <a:path w="10009632" h="2612898">
                  <a:moveTo>
                    <a:pt x="0" y="0"/>
                  </a:moveTo>
                  <a:lnTo>
                    <a:pt x="10009632" y="0"/>
                  </a:lnTo>
                  <a:lnTo>
                    <a:pt x="10009632" y="2612898"/>
                  </a:lnTo>
                  <a:lnTo>
                    <a:pt x="0" y="26128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1385" r="-1384"/>
              </a:stretch>
            </a:blipFill>
          </p:spPr>
        </p:sp>
      </p:grpSp>
      <p:sp>
        <p:nvSpPr>
          <p:cNvPr id="15" name="TextBox 15"/>
          <p:cNvSpPr txBox="1"/>
          <p:nvPr/>
        </p:nvSpPr>
        <p:spPr>
          <a:xfrm>
            <a:off x="2580671" y="-151884"/>
            <a:ext cx="6890047" cy="14833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920"/>
              </a:lnSpc>
            </a:pPr>
            <a:r>
              <a:rPr lang="en-US" sz="6000">
                <a:solidFill>
                  <a:srgbClr val="004AAD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后端服务-数据存储</a:t>
            </a:r>
            <a:endParaRPr lang="en-US" sz="6000">
              <a:solidFill>
                <a:srgbClr val="004AAD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415767" y="5032073"/>
            <a:ext cx="6972086" cy="1791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480"/>
              </a:lnSpc>
            </a:pPr>
            <a:r>
              <a:rPr lang="en-US" sz="2800">
                <a:solidFill>
                  <a:srgbClr val="000000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 </a:t>
            </a:r>
            <a:endParaRPr lang="en-US" sz="2800">
              <a:solidFill>
                <a:srgbClr val="000000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  <a:p>
            <a:pPr algn="just">
              <a:lnSpc>
                <a:spcPts val="4480"/>
              </a:lnSpc>
            </a:pPr>
            <a:r>
              <a:rPr lang="en-US" sz="2800">
                <a:solidFill>
                  <a:srgbClr val="000000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 ③ </a:t>
            </a:r>
            <a:r>
              <a:rPr lang="en-US" sz="2800" b="1">
                <a:solidFill>
                  <a:srgbClr val="000000"/>
                </a:solidFill>
                <a:latin typeface="Arimo Bold" panose="020B0704020202020204"/>
                <a:ea typeface="Arimo Bold" panose="020B0704020202020204"/>
                <a:cs typeface="Arimo Bold" panose="020B0704020202020204"/>
                <a:sym typeface="Arimo Bold" panose="020B0704020202020204"/>
              </a:rPr>
              <a:t>Message</a:t>
            </a:r>
            <a:r>
              <a:rPr lang="en-US" sz="2800">
                <a:solidFill>
                  <a:srgbClr val="000000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：存储用户间的私信</a:t>
            </a:r>
            <a:endParaRPr lang="en-US" sz="2800">
              <a:solidFill>
                <a:srgbClr val="000000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  <a:p>
            <a:pPr algn="just">
              <a:lnSpc>
                <a:spcPts val="4480"/>
              </a:lnSpc>
            </a:pPr>
          </a:p>
        </p:txBody>
      </p:sp>
      <p:sp>
        <p:nvSpPr>
          <p:cNvPr id="17" name="TextBox 17"/>
          <p:cNvSpPr txBox="1"/>
          <p:nvPr/>
        </p:nvSpPr>
        <p:spPr>
          <a:xfrm>
            <a:off x="1517121" y="2369593"/>
            <a:ext cx="6972086" cy="1791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480"/>
              </a:lnSpc>
            </a:pPr>
          </a:p>
          <a:p>
            <a:pPr algn="just">
              <a:lnSpc>
                <a:spcPts val="4480"/>
              </a:lnSpc>
            </a:pPr>
            <a:r>
              <a:rPr lang="en-US" sz="2800">
                <a:solidFill>
                  <a:srgbClr val="000000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① </a:t>
            </a:r>
            <a:r>
              <a:rPr lang="en-US" sz="2800" b="1">
                <a:solidFill>
                  <a:srgbClr val="000000"/>
                </a:solidFill>
                <a:latin typeface="Arimo Bold" panose="020B0704020202020204"/>
                <a:ea typeface="Arimo Bold" panose="020B0704020202020204"/>
                <a:cs typeface="Arimo Bold" panose="020B0704020202020204"/>
                <a:sym typeface="Arimo Bold" panose="020B0704020202020204"/>
              </a:rPr>
              <a:t>User</a:t>
            </a:r>
            <a:r>
              <a:rPr lang="en-US" sz="2800">
                <a:solidFill>
                  <a:srgbClr val="000000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：存储用户基本信息</a:t>
            </a:r>
            <a:endParaRPr lang="en-US" sz="2800">
              <a:solidFill>
                <a:srgbClr val="000000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  <a:p>
            <a:pPr algn="just">
              <a:lnSpc>
                <a:spcPts val="4480"/>
              </a:lnSpc>
            </a:pPr>
          </a:p>
        </p:txBody>
      </p:sp>
    </p:spTree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-1270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 t="-38888" b="-38888"/>
              </a:stretch>
            </a:blipFill>
          </p:spPr>
        </p:sp>
      </p:grpSp>
      <p:sp>
        <p:nvSpPr>
          <p:cNvPr id="4" name="Freeform 4" descr="仅校徽"/>
          <p:cNvSpPr/>
          <p:nvPr/>
        </p:nvSpPr>
        <p:spPr>
          <a:xfrm>
            <a:off x="990600" y="435492"/>
            <a:ext cx="1333526" cy="1333617"/>
          </a:xfrm>
          <a:custGeom>
            <a:avLst/>
            <a:gdLst/>
            <a:ahLst/>
            <a:cxnLst/>
            <a:rect l="l" t="t" r="r" b="b"/>
            <a:pathLst>
              <a:path w="1333526" h="1333617">
                <a:moveTo>
                  <a:pt x="0" y="0"/>
                </a:moveTo>
                <a:lnTo>
                  <a:pt x="1333526" y="0"/>
                </a:lnTo>
                <a:lnTo>
                  <a:pt x="1333526" y="1333617"/>
                </a:lnTo>
                <a:lnTo>
                  <a:pt x="0" y="13336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3" r="-3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539592" y="1622817"/>
            <a:ext cx="12078905" cy="20517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080"/>
              </a:lnSpc>
            </a:pPr>
            <a:r>
              <a:rPr lang="en-US" sz="3800">
                <a:solidFill>
                  <a:srgbClr val="000000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文件: models.py </a:t>
            </a:r>
            <a:endParaRPr lang="en-US" sz="3800">
              <a:solidFill>
                <a:srgbClr val="000000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  <a:p>
            <a:pPr algn="just">
              <a:lnSpc>
                <a:spcPts val="4480"/>
              </a:lnSpc>
            </a:pPr>
          </a:p>
          <a:p>
            <a:pPr algn="just">
              <a:lnSpc>
                <a:spcPts val="4480"/>
              </a:lnSpc>
            </a:pPr>
          </a:p>
        </p:txBody>
      </p:sp>
      <p:grpSp>
        <p:nvGrpSpPr>
          <p:cNvPr id="6" name="Group 6"/>
          <p:cNvGrpSpPr/>
          <p:nvPr/>
        </p:nvGrpSpPr>
        <p:grpSpPr>
          <a:xfrm rot="0">
            <a:off x="1459128" y="2536042"/>
            <a:ext cx="16169977" cy="102800"/>
            <a:chOff x="0" y="0"/>
            <a:chExt cx="21559969" cy="13706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1560028" cy="137033"/>
            </a:xfrm>
            <a:custGeom>
              <a:avLst/>
              <a:gdLst/>
              <a:ahLst/>
              <a:cxnLst/>
              <a:rect l="l" t="t" r="r" b="b"/>
              <a:pathLst>
                <a:path w="21560028" h="137033">
                  <a:moveTo>
                    <a:pt x="0" y="0"/>
                  </a:moveTo>
                  <a:lnTo>
                    <a:pt x="21560028" y="0"/>
                  </a:lnTo>
                  <a:lnTo>
                    <a:pt x="21560028" y="137033"/>
                  </a:lnTo>
                  <a:lnTo>
                    <a:pt x="0" y="137033"/>
                  </a:lnTo>
                  <a:close/>
                </a:path>
              </a:pathLst>
            </a:custGeom>
            <a:solidFill>
              <a:srgbClr val="004AAD"/>
            </a:solidFill>
          </p:spPr>
        </p:sp>
      </p:grpSp>
      <p:grpSp>
        <p:nvGrpSpPr>
          <p:cNvPr id="8" name="Group 8"/>
          <p:cNvGrpSpPr/>
          <p:nvPr/>
        </p:nvGrpSpPr>
        <p:grpSpPr>
          <a:xfrm rot="0">
            <a:off x="1577692" y="3512593"/>
            <a:ext cx="10914310" cy="4938725"/>
            <a:chOff x="0" y="0"/>
            <a:chExt cx="14552413" cy="658496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4552422" cy="6584950"/>
            </a:xfrm>
            <a:custGeom>
              <a:avLst/>
              <a:gdLst/>
              <a:ahLst/>
              <a:cxnLst/>
              <a:rect l="l" t="t" r="r" b="b"/>
              <a:pathLst>
                <a:path w="14552422" h="6584950">
                  <a:moveTo>
                    <a:pt x="0" y="0"/>
                  </a:moveTo>
                  <a:lnTo>
                    <a:pt x="14552422" y="0"/>
                  </a:lnTo>
                  <a:lnTo>
                    <a:pt x="14552422" y="6584950"/>
                  </a:lnTo>
                  <a:lnTo>
                    <a:pt x="0" y="65849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40" b="-40"/>
              </a:stretch>
            </a:blipFill>
          </p:spPr>
        </p:sp>
      </p:grpSp>
      <p:sp>
        <p:nvSpPr>
          <p:cNvPr id="10" name="TextBox 10"/>
          <p:cNvSpPr txBox="1"/>
          <p:nvPr/>
        </p:nvSpPr>
        <p:spPr>
          <a:xfrm>
            <a:off x="2580671" y="-151884"/>
            <a:ext cx="6890047" cy="14833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920"/>
              </a:lnSpc>
            </a:pPr>
            <a:r>
              <a:rPr lang="en-US" sz="6000">
                <a:solidFill>
                  <a:srgbClr val="004AAD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后端服务-数据存储</a:t>
            </a:r>
            <a:endParaRPr lang="en-US" sz="6000">
              <a:solidFill>
                <a:srgbClr val="004AAD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415767" y="2650247"/>
            <a:ext cx="12078905" cy="12293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480"/>
              </a:lnSpc>
            </a:pPr>
            <a:r>
              <a:rPr lang="en-US" sz="2800">
                <a:solidFill>
                  <a:srgbClr val="000000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④</a:t>
            </a:r>
            <a:r>
              <a:rPr lang="en-US" sz="2800" b="1">
                <a:solidFill>
                  <a:srgbClr val="000000"/>
                </a:solidFill>
                <a:latin typeface="Arimo Bold" panose="020B0704020202020204"/>
                <a:ea typeface="Arimo Bold" panose="020B0704020202020204"/>
                <a:cs typeface="Arimo Bold" panose="020B0704020202020204"/>
                <a:sym typeface="Arimo Bold" panose="020B0704020202020204"/>
              </a:rPr>
              <a:t>Notification</a:t>
            </a:r>
            <a:r>
              <a:rPr lang="en-US" sz="2800">
                <a:solidFill>
                  <a:srgbClr val="000000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：存储系统生成的通知。例如匹配通知</a:t>
            </a:r>
            <a:endParaRPr lang="en-US" sz="2800">
              <a:solidFill>
                <a:srgbClr val="000000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  <a:p>
            <a:pPr algn="just">
              <a:lnSpc>
                <a:spcPts val="4480"/>
              </a:lnSpc>
            </a:pPr>
          </a:p>
        </p:txBody>
      </p:sp>
    </p:spTree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0" y="-202357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 t="-38888" b="-38888"/>
              </a:stretch>
            </a:blipFill>
          </p:spPr>
        </p:sp>
      </p:grpSp>
      <p:sp>
        <p:nvSpPr>
          <p:cNvPr id="4" name="Freeform 4" descr="仅校徽"/>
          <p:cNvSpPr/>
          <p:nvPr/>
        </p:nvSpPr>
        <p:spPr>
          <a:xfrm>
            <a:off x="990600" y="233136"/>
            <a:ext cx="1333526" cy="1333617"/>
          </a:xfrm>
          <a:custGeom>
            <a:avLst/>
            <a:gdLst/>
            <a:ahLst/>
            <a:cxnLst/>
            <a:rect l="l" t="t" r="r" b="b"/>
            <a:pathLst>
              <a:path w="1333526" h="1333617">
                <a:moveTo>
                  <a:pt x="0" y="0"/>
                </a:moveTo>
                <a:lnTo>
                  <a:pt x="1333526" y="0"/>
                </a:lnTo>
                <a:lnTo>
                  <a:pt x="1333526" y="1333617"/>
                </a:lnTo>
                <a:lnTo>
                  <a:pt x="0" y="13336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3" r="-3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423797" y="1242902"/>
            <a:ext cx="15440405" cy="2445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080"/>
              </a:lnSpc>
            </a:pPr>
            <a:r>
              <a:rPr lang="en-US" sz="3800">
                <a:solidFill>
                  <a:srgbClr val="000000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文件：蓝图 (auth_routes.py, item_routes.py, message_routes.py, </a:t>
            </a:r>
            <a:endParaRPr lang="en-US" sz="3800">
              <a:solidFill>
                <a:srgbClr val="000000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  <a:p>
            <a:pPr algn="just">
              <a:lnSpc>
                <a:spcPts val="6080"/>
              </a:lnSpc>
            </a:pPr>
            <a:r>
              <a:rPr lang="en-US" sz="3800">
                <a:solidFill>
                  <a:srgbClr val="000000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notification_routes.py)</a:t>
            </a:r>
            <a:endParaRPr lang="en-US" sz="3800">
              <a:solidFill>
                <a:srgbClr val="000000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  <a:p>
            <a:pPr algn="just">
              <a:lnSpc>
                <a:spcPts val="6080"/>
              </a:lnSpc>
            </a:pPr>
          </a:p>
        </p:txBody>
      </p:sp>
      <p:sp>
        <p:nvSpPr>
          <p:cNvPr id="6" name="TextBox 6"/>
          <p:cNvSpPr txBox="1"/>
          <p:nvPr/>
        </p:nvSpPr>
        <p:spPr>
          <a:xfrm>
            <a:off x="2538863" y="-113226"/>
            <a:ext cx="10670789" cy="27407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920"/>
              </a:lnSpc>
            </a:pPr>
            <a:r>
              <a:rPr lang="en-US" sz="6000">
                <a:solidFill>
                  <a:srgbClr val="004AAD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后端服务-API接口</a:t>
            </a:r>
            <a:endParaRPr lang="en-US" sz="6000">
              <a:solidFill>
                <a:srgbClr val="004AAD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  <a:p>
            <a:pPr algn="l">
              <a:lnSpc>
                <a:spcPts val="9920"/>
              </a:lnSpc>
            </a:pPr>
          </a:p>
        </p:txBody>
      </p:sp>
      <p:sp>
        <p:nvSpPr>
          <p:cNvPr id="7" name="TextBox 7"/>
          <p:cNvSpPr txBox="1"/>
          <p:nvPr/>
        </p:nvSpPr>
        <p:spPr>
          <a:xfrm>
            <a:off x="1028700" y="3265292"/>
            <a:ext cx="16707148" cy="6537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570"/>
              </a:lnSpc>
            </a:pPr>
            <a:r>
              <a:rPr lang="en-US" sz="3480">
                <a:solidFill>
                  <a:srgbClr val="000000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①</a:t>
            </a:r>
            <a:r>
              <a:rPr lang="en-US" sz="3480" b="1">
                <a:solidFill>
                  <a:srgbClr val="000000"/>
                </a:solidFill>
                <a:latin typeface="Arimo Bold" panose="020B0704020202020204"/>
                <a:ea typeface="Arimo Bold" panose="020B0704020202020204"/>
                <a:cs typeface="Arimo Bold" panose="020B0704020202020204"/>
                <a:sym typeface="Arimo Bold" panose="020B0704020202020204"/>
              </a:rPr>
              <a:t>新增物品发布</a:t>
            </a:r>
            <a:r>
              <a:rPr lang="en-US" sz="3480">
                <a:solidFill>
                  <a:srgbClr val="000000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： item_routes.py中的 /api/post_item (POST)</a:t>
            </a:r>
            <a:endParaRPr lang="en-US" sz="3480">
              <a:solidFill>
                <a:srgbClr val="000000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  <a:p>
            <a:pPr algn="just">
              <a:lnSpc>
                <a:spcPts val="5570"/>
              </a:lnSpc>
            </a:pPr>
            <a:r>
              <a:rPr lang="en-US" sz="3480">
                <a:solidFill>
                  <a:srgbClr val="000000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②</a:t>
            </a:r>
            <a:r>
              <a:rPr lang="en-US" sz="3480" b="1">
                <a:solidFill>
                  <a:srgbClr val="000000"/>
                </a:solidFill>
                <a:latin typeface="Arimo Bold" panose="020B0704020202020204"/>
                <a:ea typeface="Arimo Bold" panose="020B0704020202020204"/>
                <a:cs typeface="Arimo Bold" panose="020B0704020202020204"/>
                <a:sym typeface="Arimo Bold" panose="020B0704020202020204"/>
              </a:rPr>
              <a:t>物品列表查询</a:t>
            </a:r>
            <a:r>
              <a:rPr lang="en-US" sz="3480">
                <a:solidFill>
                  <a:srgbClr val="000000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：item_routes.py中的 /api/items (GET)</a:t>
            </a:r>
            <a:endParaRPr lang="en-US" sz="3480">
              <a:solidFill>
                <a:srgbClr val="000000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  <a:p>
            <a:pPr algn="just">
              <a:lnSpc>
                <a:spcPts val="5570"/>
              </a:lnSpc>
            </a:pPr>
            <a:r>
              <a:rPr lang="en-US" sz="3480">
                <a:solidFill>
                  <a:srgbClr val="000000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③</a:t>
            </a:r>
            <a:r>
              <a:rPr lang="en-US" sz="3480" b="1">
                <a:solidFill>
                  <a:srgbClr val="000000"/>
                </a:solidFill>
                <a:latin typeface="Arimo Bold" panose="020B0704020202020204"/>
                <a:ea typeface="Arimo Bold" panose="020B0704020202020204"/>
                <a:cs typeface="Arimo Bold" panose="020B0704020202020204"/>
                <a:sym typeface="Arimo Bold" panose="020B0704020202020204"/>
              </a:rPr>
              <a:t>物品的更新和修改</a:t>
            </a:r>
            <a:r>
              <a:rPr lang="en-US" sz="3480">
                <a:solidFill>
                  <a:srgbClr val="000000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：item_routes.py中的 /api/items/&lt;int:item_id&gt; (PUT/DELETE)</a:t>
            </a:r>
            <a:endParaRPr lang="en-US" sz="3480">
              <a:solidFill>
                <a:srgbClr val="000000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  <a:p>
            <a:pPr algn="just">
              <a:lnSpc>
                <a:spcPts val="5570"/>
              </a:lnSpc>
            </a:pPr>
            <a:r>
              <a:rPr lang="en-US" sz="3480">
                <a:solidFill>
                  <a:srgbClr val="000000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④</a:t>
            </a:r>
            <a:r>
              <a:rPr lang="en-US" sz="3480" b="1">
                <a:solidFill>
                  <a:srgbClr val="000000"/>
                </a:solidFill>
                <a:latin typeface="Arimo Bold" panose="020B0704020202020204"/>
                <a:ea typeface="Arimo Bold" panose="020B0704020202020204"/>
                <a:cs typeface="Arimo Bold" panose="020B0704020202020204"/>
                <a:sym typeface="Arimo Bold" panose="020B0704020202020204"/>
              </a:rPr>
              <a:t>发送消息</a:t>
            </a:r>
            <a:r>
              <a:rPr lang="en-US" sz="3480">
                <a:solidFill>
                  <a:srgbClr val="000000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：message_routes.py中的 /api/message/send (POST)</a:t>
            </a:r>
            <a:endParaRPr lang="en-US" sz="3480">
              <a:solidFill>
                <a:srgbClr val="000000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  <a:p>
            <a:pPr algn="just">
              <a:lnSpc>
                <a:spcPts val="5570"/>
              </a:lnSpc>
            </a:pPr>
            <a:r>
              <a:rPr lang="en-US" sz="3480">
                <a:solidFill>
                  <a:srgbClr val="000000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⑤</a:t>
            </a:r>
            <a:r>
              <a:rPr lang="en-US" sz="3480" b="1">
                <a:solidFill>
                  <a:srgbClr val="000000"/>
                </a:solidFill>
                <a:latin typeface="Arimo Bold" panose="020B0704020202020204"/>
                <a:ea typeface="Arimo Bold" panose="020B0704020202020204"/>
                <a:cs typeface="Arimo Bold" panose="020B0704020202020204"/>
                <a:sym typeface="Arimo Bold" panose="020B0704020202020204"/>
              </a:rPr>
              <a:t>获取消息会话和历史</a:t>
            </a:r>
            <a:r>
              <a:rPr lang="en-US" sz="3480">
                <a:solidFill>
                  <a:srgbClr val="000000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：message_routes.py中的 /api/message/conversations (GET) 和 /api/message/history/&lt;int:other_user_id&gt; (GET)</a:t>
            </a:r>
            <a:endParaRPr lang="en-US" sz="3480">
              <a:solidFill>
                <a:srgbClr val="000000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  <a:p>
            <a:pPr algn="just">
              <a:lnSpc>
                <a:spcPts val="5570"/>
              </a:lnSpc>
            </a:pPr>
            <a:r>
              <a:rPr lang="en-US" sz="3480">
                <a:solidFill>
                  <a:srgbClr val="000000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⑥</a:t>
            </a:r>
            <a:r>
              <a:rPr lang="en-US" sz="3480" b="1">
                <a:solidFill>
                  <a:srgbClr val="000000"/>
                </a:solidFill>
                <a:latin typeface="Arimo Bold" panose="020B0704020202020204"/>
                <a:ea typeface="Arimo Bold" panose="020B0704020202020204"/>
                <a:cs typeface="Arimo Bold" panose="020B0704020202020204"/>
                <a:sym typeface="Arimo Bold" panose="020B0704020202020204"/>
              </a:rPr>
              <a:t>获取通知和标记已读</a:t>
            </a:r>
            <a:r>
              <a:rPr lang="en-US" sz="3480">
                <a:solidFill>
                  <a:srgbClr val="000000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：notification_routes.py中的/api/notifications(GET)和 /api/notifications/&lt;int:notification_id&gt;/read (POST)</a:t>
            </a:r>
            <a:endParaRPr lang="en-US" sz="3480">
              <a:solidFill>
                <a:srgbClr val="000000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  <a:p>
            <a:pPr algn="just">
              <a:lnSpc>
                <a:spcPts val="5570"/>
              </a:lnSpc>
            </a:pPr>
          </a:p>
        </p:txBody>
      </p:sp>
      <p:grpSp>
        <p:nvGrpSpPr>
          <p:cNvPr id="8" name="Group 8"/>
          <p:cNvGrpSpPr/>
          <p:nvPr/>
        </p:nvGrpSpPr>
        <p:grpSpPr>
          <a:xfrm rot="0">
            <a:off x="1228205" y="3121351"/>
            <a:ext cx="16335410" cy="103851"/>
            <a:chOff x="0" y="0"/>
            <a:chExt cx="21780546" cy="13846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780500" cy="138430"/>
            </a:xfrm>
            <a:custGeom>
              <a:avLst/>
              <a:gdLst/>
              <a:ahLst/>
              <a:cxnLst/>
              <a:rect l="l" t="t" r="r" b="b"/>
              <a:pathLst>
                <a:path w="21780500" h="138430">
                  <a:moveTo>
                    <a:pt x="0" y="0"/>
                  </a:moveTo>
                  <a:lnTo>
                    <a:pt x="21780500" y="0"/>
                  </a:lnTo>
                  <a:lnTo>
                    <a:pt x="21780500" y="138430"/>
                  </a:lnTo>
                  <a:lnTo>
                    <a:pt x="0" y="138430"/>
                  </a:lnTo>
                  <a:close/>
                </a:path>
              </a:pathLst>
            </a:custGeom>
            <a:solidFill>
              <a:srgbClr val="004AAD"/>
            </a:solidFill>
          </p:spPr>
        </p:sp>
      </p:grpSp>
    </p:spTree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 t="-38888" b="-38888"/>
              </a:stretch>
            </a:blipFill>
          </p:spPr>
        </p:sp>
      </p:grpSp>
      <p:sp>
        <p:nvSpPr>
          <p:cNvPr id="4" name="Freeform 4"/>
          <p:cNvSpPr/>
          <p:nvPr/>
        </p:nvSpPr>
        <p:spPr>
          <a:xfrm>
            <a:off x="0" y="-144661"/>
            <a:ext cx="18379763" cy="10431661"/>
          </a:xfrm>
          <a:custGeom>
            <a:avLst/>
            <a:gdLst/>
            <a:ahLst/>
            <a:cxnLst/>
            <a:rect l="l" t="t" r="r" b="b"/>
            <a:pathLst>
              <a:path w="18379763" h="10431661">
                <a:moveTo>
                  <a:pt x="0" y="0"/>
                </a:moveTo>
                <a:lnTo>
                  <a:pt x="18379763" y="0"/>
                </a:lnTo>
                <a:lnTo>
                  <a:pt x="18379763" y="10431661"/>
                </a:lnTo>
                <a:lnTo>
                  <a:pt x="0" y="104316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27" b="-27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1078829" y="3294985"/>
            <a:ext cx="8823028" cy="8823028"/>
          </a:xfrm>
          <a:custGeom>
            <a:avLst/>
            <a:gdLst/>
            <a:ahLst/>
            <a:cxnLst/>
            <a:rect l="l" t="t" r="r" b="b"/>
            <a:pathLst>
              <a:path w="8823028" h="8823028">
                <a:moveTo>
                  <a:pt x="0" y="0"/>
                </a:moveTo>
                <a:lnTo>
                  <a:pt x="8823028" y="0"/>
                </a:lnTo>
                <a:lnTo>
                  <a:pt x="8823028" y="8823028"/>
                </a:lnTo>
                <a:lnTo>
                  <a:pt x="0" y="88230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 rot="0">
            <a:off x="12173233" y="4055188"/>
            <a:ext cx="7302627" cy="7302627"/>
            <a:chOff x="0" y="0"/>
            <a:chExt cx="9736836" cy="973683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9736836" cy="9736836"/>
            </a:xfrm>
            <a:custGeom>
              <a:avLst/>
              <a:gdLst/>
              <a:ahLst/>
              <a:cxnLst/>
              <a:rect l="l" t="t" r="r" b="b"/>
              <a:pathLst>
                <a:path w="9736836" h="9736836">
                  <a:moveTo>
                    <a:pt x="4868418" y="0"/>
                  </a:moveTo>
                  <a:cubicBezTo>
                    <a:pt x="2179701" y="0"/>
                    <a:pt x="0" y="2179701"/>
                    <a:pt x="0" y="4868418"/>
                  </a:cubicBezTo>
                  <a:cubicBezTo>
                    <a:pt x="0" y="7557135"/>
                    <a:pt x="2179701" y="9736836"/>
                    <a:pt x="4868418" y="9736836"/>
                  </a:cubicBezTo>
                  <a:cubicBezTo>
                    <a:pt x="7557135" y="9736836"/>
                    <a:pt x="9736836" y="7557135"/>
                    <a:pt x="9736836" y="4868418"/>
                  </a:cubicBezTo>
                  <a:cubicBezTo>
                    <a:pt x="9736836" y="2179701"/>
                    <a:pt x="7557135" y="0"/>
                    <a:pt x="4868418" y="0"/>
                  </a:cubicBez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777612" y="1995202"/>
            <a:ext cx="3479957" cy="33687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805"/>
              </a:lnSpc>
            </a:pPr>
            <a:r>
              <a:rPr lang="en-US" sz="17005">
                <a:solidFill>
                  <a:srgbClr val="004AAD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04</a:t>
            </a:r>
            <a:endParaRPr lang="en-US" sz="17005">
              <a:solidFill>
                <a:srgbClr val="004AAD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4009112" y="2738420"/>
            <a:ext cx="6889843" cy="1767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840"/>
              </a:lnSpc>
            </a:pPr>
            <a:r>
              <a:rPr lang="en-US" sz="7400">
                <a:solidFill>
                  <a:srgbClr val="000000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高级功能</a:t>
            </a:r>
            <a:endParaRPr lang="en-US" sz="7400">
              <a:solidFill>
                <a:srgbClr val="000000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4009112" y="4868673"/>
            <a:ext cx="6889843" cy="3223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70"/>
              </a:lnSpc>
            </a:pPr>
            <a:r>
              <a:rPr lang="en-US" sz="3300">
                <a:solidFill>
                  <a:srgbClr val="737373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Advanced Function</a:t>
            </a:r>
            <a:endParaRPr lang="en-US" sz="3300">
              <a:solidFill>
                <a:srgbClr val="737373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  <p:grpSp>
        <p:nvGrpSpPr>
          <p:cNvPr id="11" name="Group 11"/>
          <p:cNvGrpSpPr/>
          <p:nvPr/>
        </p:nvGrpSpPr>
        <p:grpSpPr>
          <a:xfrm rot="0">
            <a:off x="1303533" y="5561333"/>
            <a:ext cx="9483852" cy="50768"/>
            <a:chOff x="0" y="0"/>
            <a:chExt cx="12645136" cy="67691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2645136" cy="67691"/>
            </a:xfrm>
            <a:custGeom>
              <a:avLst/>
              <a:gdLst/>
              <a:ahLst/>
              <a:cxnLst/>
              <a:rect l="l" t="t" r="r" b="b"/>
              <a:pathLst>
                <a:path w="12645136" h="67691">
                  <a:moveTo>
                    <a:pt x="0" y="0"/>
                  </a:moveTo>
                  <a:lnTo>
                    <a:pt x="12645136" y="0"/>
                  </a:lnTo>
                  <a:lnTo>
                    <a:pt x="12645136" y="67691"/>
                  </a:lnTo>
                  <a:lnTo>
                    <a:pt x="0" y="67691"/>
                  </a:lnTo>
                  <a:close/>
                </a:path>
              </a:pathLst>
            </a:custGeom>
            <a:solidFill>
              <a:srgbClr val="004AAD"/>
            </a:solidFill>
          </p:spPr>
        </p:sp>
      </p:grpSp>
      <p:grpSp>
        <p:nvGrpSpPr>
          <p:cNvPr id="13" name="Group 13"/>
          <p:cNvGrpSpPr/>
          <p:nvPr/>
        </p:nvGrpSpPr>
        <p:grpSpPr>
          <a:xfrm rot="0">
            <a:off x="9905999" y="5382596"/>
            <a:ext cx="11101006" cy="4990433"/>
            <a:chOff x="0" y="0"/>
            <a:chExt cx="14801342" cy="6653911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4801342" cy="6653911"/>
            </a:xfrm>
            <a:custGeom>
              <a:avLst/>
              <a:gdLst/>
              <a:ahLst/>
              <a:cxnLst/>
              <a:rect l="l" t="t" r="r" b="b"/>
              <a:pathLst>
                <a:path w="14801342" h="6653911">
                  <a:moveTo>
                    <a:pt x="0" y="0"/>
                  </a:moveTo>
                  <a:lnTo>
                    <a:pt x="14801342" y="0"/>
                  </a:lnTo>
                  <a:lnTo>
                    <a:pt x="14801342" y="6653911"/>
                  </a:lnTo>
                  <a:lnTo>
                    <a:pt x="0" y="66539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t="-26" b="-26"/>
              </a:stretch>
            </a:blipFill>
          </p:spPr>
        </p:sp>
      </p:grpSp>
      <p:grpSp>
        <p:nvGrpSpPr>
          <p:cNvPr id="15" name="Group 15"/>
          <p:cNvGrpSpPr/>
          <p:nvPr/>
        </p:nvGrpSpPr>
        <p:grpSpPr>
          <a:xfrm rot="0">
            <a:off x="1028700" y="531225"/>
            <a:ext cx="3949256" cy="1187768"/>
            <a:chOff x="0" y="0"/>
            <a:chExt cx="5265674" cy="158369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5265674" cy="1583690"/>
            </a:xfrm>
            <a:custGeom>
              <a:avLst/>
              <a:gdLst/>
              <a:ahLst/>
              <a:cxnLst/>
              <a:rect l="l" t="t" r="r" b="b"/>
              <a:pathLst>
                <a:path w="5265674" h="1583690">
                  <a:moveTo>
                    <a:pt x="0" y="0"/>
                  </a:moveTo>
                  <a:lnTo>
                    <a:pt x="5265674" y="0"/>
                  </a:lnTo>
                  <a:lnTo>
                    <a:pt x="5265674" y="1583690"/>
                  </a:lnTo>
                  <a:lnTo>
                    <a:pt x="0" y="158369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-90" r="-90"/>
              </a:stretch>
            </a:blipFill>
          </p:spPr>
        </p:sp>
      </p:grpSp>
    </p:spTree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 t="-38888" b="-38888"/>
              </a:stretch>
            </a:blipFill>
          </p:spPr>
        </p:sp>
      </p:grpSp>
      <p:sp>
        <p:nvSpPr>
          <p:cNvPr id="4" name="Freeform 4"/>
          <p:cNvSpPr/>
          <p:nvPr/>
        </p:nvSpPr>
        <p:spPr>
          <a:xfrm>
            <a:off x="152399" y="35661"/>
            <a:ext cx="18379763" cy="10431661"/>
          </a:xfrm>
          <a:custGeom>
            <a:avLst/>
            <a:gdLst/>
            <a:ahLst/>
            <a:cxnLst/>
            <a:rect l="l" t="t" r="r" b="b"/>
            <a:pathLst>
              <a:path w="18379763" h="10431661">
                <a:moveTo>
                  <a:pt x="0" y="0"/>
                </a:moveTo>
                <a:lnTo>
                  <a:pt x="18379763" y="0"/>
                </a:lnTo>
                <a:lnTo>
                  <a:pt x="18379763" y="10431661"/>
                </a:lnTo>
                <a:lnTo>
                  <a:pt x="0" y="104316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27" b="-27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61455" y="1769109"/>
            <a:ext cx="7880826" cy="3126165"/>
          </a:xfrm>
          <a:custGeom>
            <a:avLst/>
            <a:gdLst/>
            <a:ahLst/>
            <a:cxnLst/>
            <a:rect l="l" t="t" r="r" b="b"/>
            <a:pathLst>
              <a:path w="7880826" h="3126165">
                <a:moveTo>
                  <a:pt x="0" y="0"/>
                </a:moveTo>
                <a:lnTo>
                  <a:pt x="7880826" y="0"/>
                </a:lnTo>
                <a:lnTo>
                  <a:pt x="7880826" y="3126165"/>
                </a:lnTo>
                <a:lnTo>
                  <a:pt x="0" y="31261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83" b="-83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324479" y="1769109"/>
            <a:ext cx="361706" cy="3053835"/>
          </a:xfrm>
          <a:custGeom>
            <a:avLst/>
            <a:gdLst/>
            <a:ahLst/>
            <a:cxnLst/>
            <a:rect l="l" t="t" r="r" b="b"/>
            <a:pathLst>
              <a:path w="361706" h="3053835">
                <a:moveTo>
                  <a:pt x="0" y="0"/>
                </a:moveTo>
                <a:lnTo>
                  <a:pt x="361706" y="0"/>
                </a:lnTo>
                <a:lnTo>
                  <a:pt x="361706" y="3053835"/>
                </a:lnTo>
                <a:lnTo>
                  <a:pt x="0" y="30538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t="-26" b="-26"/>
            </a:stretch>
          </a:blipFill>
        </p:spPr>
      </p:sp>
      <p:grpSp>
        <p:nvGrpSpPr>
          <p:cNvPr id="7" name="Group 7"/>
          <p:cNvGrpSpPr/>
          <p:nvPr/>
        </p:nvGrpSpPr>
        <p:grpSpPr>
          <a:xfrm rot="0">
            <a:off x="1988665" y="4454561"/>
            <a:ext cx="6698647" cy="50768"/>
            <a:chOff x="0" y="0"/>
            <a:chExt cx="8931530" cy="67691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931529" cy="67691"/>
            </a:xfrm>
            <a:custGeom>
              <a:avLst/>
              <a:gdLst/>
              <a:ahLst/>
              <a:cxnLst/>
              <a:rect l="l" t="t" r="r" b="b"/>
              <a:pathLst>
                <a:path w="8931529" h="67691">
                  <a:moveTo>
                    <a:pt x="0" y="0"/>
                  </a:moveTo>
                  <a:lnTo>
                    <a:pt x="8931529" y="0"/>
                  </a:lnTo>
                  <a:lnTo>
                    <a:pt x="8931529" y="67691"/>
                  </a:lnTo>
                  <a:lnTo>
                    <a:pt x="0" y="67691"/>
                  </a:lnTo>
                  <a:close/>
                </a:path>
              </a:pathLst>
            </a:custGeom>
            <a:solidFill>
              <a:srgbClr val="004AAD"/>
            </a:solidFill>
          </p:spPr>
        </p:sp>
      </p:grpSp>
      <p:grpSp>
        <p:nvGrpSpPr>
          <p:cNvPr id="9" name="Group 9"/>
          <p:cNvGrpSpPr/>
          <p:nvPr/>
        </p:nvGrpSpPr>
        <p:grpSpPr>
          <a:xfrm rot="0">
            <a:off x="1686504" y="8672556"/>
            <a:ext cx="6698742" cy="38100"/>
            <a:chOff x="0" y="0"/>
            <a:chExt cx="8931656" cy="50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931656" cy="50800"/>
            </a:xfrm>
            <a:custGeom>
              <a:avLst/>
              <a:gdLst/>
              <a:ahLst/>
              <a:cxnLst/>
              <a:rect l="l" t="t" r="r" b="b"/>
              <a:pathLst>
                <a:path w="8931656" h="50800">
                  <a:moveTo>
                    <a:pt x="0" y="0"/>
                  </a:moveTo>
                  <a:lnTo>
                    <a:pt x="8931656" y="0"/>
                  </a:lnTo>
                  <a:lnTo>
                    <a:pt x="8931656" y="50800"/>
                  </a:lnTo>
                  <a:lnTo>
                    <a:pt x="0" y="508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1" name="Freeform 11" descr="仅校徽"/>
          <p:cNvSpPr/>
          <p:nvPr/>
        </p:nvSpPr>
        <p:spPr>
          <a:xfrm>
            <a:off x="990600" y="435492"/>
            <a:ext cx="1333526" cy="1333617"/>
          </a:xfrm>
          <a:custGeom>
            <a:avLst/>
            <a:gdLst/>
            <a:ahLst/>
            <a:cxnLst/>
            <a:rect l="l" t="t" r="r" b="b"/>
            <a:pathLst>
              <a:path w="1333526" h="1333617">
                <a:moveTo>
                  <a:pt x="0" y="0"/>
                </a:moveTo>
                <a:lnTo>
                  <a:pt x="1333526" y="0"/>
                </a:lnTo>
                <a:lnTo>
                  <a:pt x="1333526" y="1333617"/>
                </a:lnTo>
                <a:lnTo>
                  <a:pt x="0" y="133361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3" r="-3"/>
            </a:stretch>
          </a:blipFill>
        </p:spPr>
      </p:sp>
      <p:grpSp>
        <p:nvGrpSpPr>
          <p:cNvPr id="12" name="Group 12"/>
          <p:cNvGrpSpPr/>
          <p:nvPr/>
        </p:nvGrpSpPr>
        <p:grpSpPr>
          <a:xfrm rot="0">
            <a:off x="1324479" y="4990524"/>
            <a:ext cx="7902563" cy="5043969"/>
            <a:chOff x="0" y="0"/>
            <a:chExt cx="10536751" cy="672529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0536809" cy="6725285"/>
            </a:xfrm>
            <a:custGeom>
              <a:avLst/>
              <a:gdLst/>
              <a:ahLst/>
              <a:cxnLst/>
              <a:rect l="l" t="t" r="r" b="b"/>
              <a:pathLst>
                <a:path w="10536809" h="6725285">
                  <a:moveTo>
                    <a:pt x="0" y="0"/>
                  </a:moveTo>
                  <a:lnTo>
                    <a:pt x="10536809" y="0"/>
                  </a:lnTo>
                  <a:lnTo>
                    <a:pt x="10536809" y="6725285"/>
                  </a:lnTo>
                  <a:lnTo>
                    <a:pt x="0" y="67252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/>
              </a:stretch>
            </a:blipFill>
          </p:spPr>
        </p:sp>
      </p:grpSp>
      <p:sp>
        <p:nvSpPr>
          <p:cNvPr id="14" name="TextBox 14"/>
          <p:cNvSpPr txBox="1"/>
          <p:nvPr/>
        </p:nvSpPr>
        <p:spPr>
          <a:xfrm>
            <a:off x="1823480" y="1716765"/>
            <a:ext cx="5779146" cy="902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80"/>
              </a:lnSpc>
            </a:pPr>
            <a:r>
              <a:rPr lang="en-US" sz="3800">
                <a:solidFill>
                  <a:srgbClr val="000000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触发智能匹配任务</a:t>
            </a:r>
            <a:endParaRPr lang="en-US" sz="3800">
              <a:solidFill>
                <a:srgbClr val="000000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823480" y="2660974"/>
            <a:ext cx="7013552" cy="11782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20"/>
              </a:lnSpc>
            </a:pPr>
            <a:r>
              <a:rPr lang="en-US" sz="2500">
                <a:solidFill>
                  <a:srgbClr val="000000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当用户成功发布新的物品（无论是丢失还是拾获）时，后端会异步触发一个任务来执行智能匹配</a:t>
            </a:r>
            <a:endParaRPr lang="en-US" sz="2500">
              <a:solidFill>
                <a:srgbClr val="000000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7735905" y="1505115"/>
            <a:ext cx="1101127" cy="11177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720"/>
              </a:lnSpc>
            </a:pPr>
            <a:r>
              <a:rPr lang="en-US" sz="4200">
                <a:solidFill>
                  <a:srgbClr val="004AAD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01</a:t>
            </a:r>
            <a:endParaRPr lang="en-US" sz="4200">
              <a:solidFill>
                <a:srgbClr val="004AAD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2452370" y="74930"/>
            <a:ext cx="8700770" cy="1557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920"/>
              </a:lnSpc>
            </a:pPr>
            <a:r>
              <a:rPr lang="en-US" sz="6000">
                <a:solidFill>
                  <a:srgbClr val="004AAD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1、智能匹配与推送功能</a:t>
            </a:r>
            <a:endParaRPr lang="en-US" sz="6000">
              <a:solidFill>
                <a:srgbClr val="004AAD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9644761" y="1409999"/>
            <a:ext cx="8281182" cy="9069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40"/>
              </a:lnSpc>
            </a:pPr>
            <a:r>
              <a:rPr lang="en-US" sz="3400" b="1" i="1">
                <a:solidFill>
                  <a:srgbClr val="000000"/>
                </a:solidFill>
                <a:latin typeface="Arimo Bold Italics" panose="020B0704020202090204"/>
                <a:ea typeface="Arimo Bold Italics" panose="020B0704020202090204"/>
                <a:cs typeface="Arimo Bold Italics" panose="020B0704020202090204"/>
                <a:sym typeface="Arimo Bold Italics" panose="020B0704020202090204"/>
              </a:rPr>
              <a:t>①</a:t>
            </a:r>
            <a:endParaRPr lang="en-US" sz="3400" b="1" i="1">
              <a:solidFill>
                <a:srgbClr val="000000"/>
              </a:solidFill>
              <a:latin typeface="Arimo Bold Italics" panose="020B0704020202090204"/>
              <a:ea typeface="Arimo Bold Italics" panose="020B0704020202090204"/>
              <a:cs typeface="Arimo Bold Italics" panose="020B0704020202090204"/>
              <a:sym typeface="Arimo Bold Italics" panose="020B0704020202090204"/>
            </a:endParaRPr>
          </a:p>
          <a:p>
            <a:pPr algn="l">
              <a:lnSpc>
                <a:spcPts val="5440"/>
              </a:lnSpc>
            </a:pPr>
            <a:r>
              <a:rPr lang="en-US" sz="3400" b="1" i="1">
                <a:solidFill>
                  <a:srgbClr val="000000"/>
                </a:solidFill>
                <a:latin typeface="Arimo Bold Italics" panose="020B0704020202090204"/>
                <a:ea typeface="Arimo Bold Italics" panose="020B0704020202090204"/>
                <a:cs typeface="Arimo Bold Italics" panose="020B0704020202090204"/>
                <a:sym typeface="Arimo Bold Italics" panose="020B0704020202090204"/>
              </a:rPr>
              <a:t>db.session.add(new_item) 和 db.session.commit()</a:t>
            </a:r>
            <a:r>
              <a:rPr lang="en-US" sz="3400">
                <a:solidFill>
                  <a:srgbClr val="000000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：新物品首先被保存到数据库。</a:t>
            </a:r>
            <a:endParaRPr lang="en-US" sz="3400">
              <a:solidFill>
                <a:srgbClr val="000000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  <a:p>
            <a:pPr algn="l">
              <a:lnSpc>
                <a:spcPts val="5440"/>
              </a:lnSpc>
            </a:pPr>
            <a:r>
              <a:rPr lang="en-US" sz="3400" b="1" i="1">
                <a:solidFill>
                  <a:srgbClr val="000000"/>
                </a:solidFill>
                <a:latin typeface="Arimo Bold Italics" panose="020B0704020202090204"/>
                <a:ea typeface="Arimo Bold Italics" panose="020B0704020202090204"/>
                <a:cs typeface="Arimo Bold Italics" panose="020B0704020202090204"/>
                <a:sym typeface="Arimo Bold Italics" panose="020B0704020202090204"/>
              </a:rPr>
              <a:t>② find_and_notify_matches.delay(new_item.id)</a:t>
            </a:r>
            <a:r>
              <a:rPr lang="en-US" sz="3400">
                <a:solidFill>
                  <a:srgbClr val="000000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：这是关键一行。它使用 Celery 的 .delay() 方法异步地调用 find_and_notify_matches 函数，并将新发布的物品 ID 作为参数传递。这意味着匹配逻辑将在后台由 Celery Worker 执行，而不会阻塞用户界面的响应。</a:t>
            </a:r>
            <a:endParaRPr lang="en-US" sz="3400">
              <a:solidFill>
                <a:srgbClr val="000000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  <a:p>
            <a:pPr algn="l">
              <a:lnSpc>
                <a:spcPts val="5440"/>
              </a:lnSpc>
            </a:pPr>
          </a:p>
        </p:txBody>
      </p: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 t="-38888" b="-38888"/>
              </a:stretch>
            </a:blipFill>
          </p:spPr>
        </p:sp>
      </p:grpSp>
      <p:sp>
        <p:nvSpPr>
          <p:cNvPr id="4" name="Freeform 4"/>
          <p:cNvSpPr/>
          <p:nvPr/>
        </p:nvSpPr>
        <p:spPr>
          <a:xfrm>
            <a:off x="0" y="-144661"/>
            <a:ext cx="18379763" cy="10431661"/>
          </a:xfrm>
          <a:custGeom>
            <a:avLst/>
            <a:gdLst/>
            <a:ahLst/>
            <a:cxnLst/>
            <a:rect l="l" t="t" r="r" b="b"/>
            <a:pathLst>
              <a:path w="18379763" h="10431661">
                <a:moveTo>
                  <a:pt x="0" y="0"/>
                </a:moveTo>
                <a:lnTo>
                  <a:pt x="18379763" y="0"/>
                </a:lnTo>
                <a:lnTo>
                  <a:pt x="18379763" y="10431661"/>
                </a:lnTo>
                <a:lnTo>
                  <a:pt x="0" y="104316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27" b="-27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1078829" y="3294985"/>
            <a:ext cx="8823028" cy="8823028"/>
          </a:xfrm>
          <a:custGeom>
            <a:avLst/>
            <a:gdLst/>
            <a:ahLst/>
            <a:cxnLst/>
            <a:rect l="l" t="t" r="r" b="b"/>
            <a:pathLst>
              <a:path w="8823028" h="8823028">
                <a:moveTo>
                  <a:pt x="0" y="0"/>
                </a:moveTo>
                <a:lnTo>
                  <a:pt x="8823028" y="0"/>
                </a:lnTo>
                <a:lnTo>
                  <a:pt x="8823028" y="8823028"/>
                </a:lnTo>
                <a:lnTo>
                  <a:pt x="0" y="88230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 rot="0">
            <a:off x="12173233" y="4055188"/>
            <a:ext cx="7302627" cy="7302627"/>
            <a:chOff x="0" y="0"/>
            <a:chExt cx="9736836" cy="973683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9736836" cy="9736836"/>
            </a:xfrm>
            <a:custGeom>
              <a:avLst/>
              <a:gdLst/>
              <a:ahLst/>
              <a:cxnLst/>
              <a:rect l="l" t="t" r="r" b="b"/>
              <a:pathLst>
                <a:path w="9736836" h="9736836">
                  <a:moveTo>
                    <a:pt x="4868418" y="0"/>
                  </a:moveTo>
                  <a:cubicBezTo>
                    <a:pt x="2179701" y="0"/>
                    <a:pt x="0" y="2179701"/>
                    <a:pt x="0" y="4868418"/>
                  </a:cubicBezTo>
                  <a:cubicBezTo>
                    <a:pt x="0" y="7557135"/>
                    <a:pt x="2179701" y="9736836"/>
                    <a:pt x="4868418" y="9736836"/>
                  </a:cubicBezTo>
                  <a:cubicBezTo>
                    <a:pt x="7557135" y="9736836"/>
                    <a:pt x="9736836" y="7557135"/>
                    <a:pt x="9736836" y="4868418"/>
                  </a:cubicBezTo>
                  <a:cubicBezTo>
                    <a:pt x="9736836" y="2179701"/>
                    <a:pt x="7557135" y="0"/>
                    <a:pt x="4868418" y="0"/>
                  </a:cubicBez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777612" y="1995202"/>
            <a:ext cx="3479957" cy="3604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805"/>
              </a:lnSpc>
            </a:pPr>
            <a:r>
              <a:rPr lang="en-US" sz="17005">
                <a:solidFill>
                  <a:srgbClr val="004AAD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01</a:t>
            </a:r>
            <a:endParaRPr lang="en-US" sz="17005">
              <a:solidFill>
                <a:srgbClr val="004AAD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4009112" y="2738420"/>
            <a:ext cx="6889843" cy="1767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840"/>
              </a:lnSpc>
            </a:pPr>
            <a:r>
              <a:rPr lang="en-US" sz="7400">
                <a:solidFill>
                  <a:srgbClr val="000000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需求分析</a:t>
            </a:r>
            <a:endParaRPr lang="en-US" sz="7400">
              <a:solidFill>
                <a:srgbClr val="000000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4009112" y="4821174"/>
            <a:ext cx="6889843" cy="3223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70"/>
              </a:lnSpc>
            </a:pPr>
            <a:r>
              <a:rPr lang="en-US" sz="3300">
                <a:solidFill>
                  <a:srgbClr val="737373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Requirements Analysis</a:t>
            </a:r>
            <a:endParaRPr lang="en-US" sz="3300">
              <a:solidFill>
                <a:srgbClr val="737373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  <p:grpSp>
        <p:nvGrpSpPr>
          <p:cNvPr id="11" name="Group 11"/>
          <p:cNvGrpSpPr/>
          <p:nvPr/>
        </p:nvGrpSpPr>
        <p:grpSpPr>
          <a:xfrm rot="0">
            <a:off x="1303533" y="5561333"/>
            <a:ext cx="9483852" cy="50768"/>
            <a:chOff x="0" y="0"/>
            <a:chExt cx="12645136" cy="67691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2645136" cy="67691"/>
            </a:xfrm>
            <a:custGeom>
              <a:avLst/>
              <a:gdLst/>
              <a:ahLst/>
              <a:cxnLst/>
              <a:rect l="l" t="t" r="r" b="b"/>
              <a:pathLst>
                <a:path w="12645136" h="67691">
                  <a:moveTo>
                    <a:pt x="0" y="0"/>
                  </a:moveTo>
                  <a:lnTo>
                    <a:pt x="12645136" y="0"/>
                  </a:lnTo>
                  <a:lnTo>
                    <a:pt x="12645136" y="67691"/>
                  </a:lnTo>
                  <a:lnTo>
                    <a:pt x="0" y="67691"/>
                  </a:lnTo>
                  <a:close/>
                </a:path>
              </a:pathLst>
            </a:custGeom>
            <a:solidFill>
              <a:srgbClr val="004AAD"/>
            </a:solidFill>
          </p:spPr>
        </p:sp>
      </p:grpSp>
      <p:grpSp>
        <p:nvGrpSpPr>
          <p:cNvPr id="13" name="Group 13"/>
          <p:cNvGrpSpPr/>
          <p:nvPr/>
        </p:nvGrpSpPr>
        <p:grpSpPr>
          <a:xfrm rot="0">
            <a:off x="9905999" y="5382596"/>
            <a:ext cx="11101006" cy="4990433"/>
            <a:chOff x="0" y="0"/>
            <a:chExt cx="14801342" cy="6653911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4801342" cy="6653911"/>
            </a:xfrm>
            <a:custGeom>
              <a:avLst/>
              <a:gdLst/>
              <a:ahLst/>
              <a:cxnLst/>
              <a:rect l="l" t="t" r="r" b="b"/>
              <a:pathLst>
                <a:path w="14801342" h="6653911">
                  <a:moveTo>
                    <a:pt x="0" y="0"/>
                  </a:moveTo>
                  <a:lnTo>
                    <a:pt x="14801342" y="0"/>
                  </a:lnTo>
                  <a:lnTo>
                    <a:pt x="14801342" y="6653911"/>
                  </a:lnTo>
                  <a:lnTo>
                    <a:pt x="0" y="66539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t="-26" b="-26"/>
              </a:stretch>
            </a:blipFill>
          </p:spPr>
        </p:sp>
      </p:grpSp>
      <p:grpSp>
        <p:nvGrpSpPr>
          <p:cNvPr id="15" name="Group 15"/>
          <p:cNvGrpSpPr/>
          <p:nvPr/>
        </p:nvGrpSpPr>
        <p:grpSpPr>
          <a:xfrm rot="0">
            <a:off x="1028700" y="531225"/>
            <a:ext cx="3949256" cy="1187768"/>
            <a:chOff x="0" y="0"/>
            <a:chExt cx="5265674" cy="158369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5265674" cy="1583690"/>
            </a:xfrm>
            <a:custGeom>
              <a:avLst/>
              <a:gdLst/>
              <a:ahLst/>
              <a:cxnLst/>
              <a:rect l="l" t="t" r="r" b="b"/>
              <a:pathLst>
                <a:path w="5265674" h="1583690">
                  <a:moveTo>
                    <a:pt x="0" y="0"/>
                  </a:moveTo>
                  <a:lnTo>
                    <a:pt x="5265674" y="0"/>
                  </a:lnTo>
                  <a:lnTo>
                    <a:pt x="5265674" y="1583690"/>
                  </a:lnTo>
                  <a:lnTo>
                    <a:pt x="0" y="158369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-90" r="-90"/>
              </a:stretch>
            </a:blipFill>
          </p:spPr>
        </p:sp>
      </p:grpSp>
    </p:spTree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 t="-38888" b="-38888"/>
              </a:stretch>
            </a:blipFill>
          </p:spPr>
        </p:sp>
      </p:grpSp>
      <p:sp>
        <p:nvSpPr>
          <p:cNvPr id="4" name="Freeform 4"/>
          <p:cNvSpPr/>
          <p:nvPr/>
        </p:nvSpPr>
        <p:spPr>
          <a:xfrm>
            <a:off x="152399" y="35661"/>
            <a:ext cx="18379763" cy="10431661"/>
          </a:xfrm>
          <a:custGeom>
            <a:avLst/>
            <a:gdLst/>
            <a:ahLst/>
            <a:cxnLst/>
            <a:rect l="l" t="t" r="r" b="b"/>
            <a:pathLst>
              <a:path w="18379763" h="10431661">
                <a:moveTo>
                  <a:pt x="0" y="0"/>
                </a:moveTo>
                <a:lnTo>
                  <a:pt x="18379763" y="0"/>
                </a:lnTo>
                <a:lnTo>
                  <a:pt x="18379763" y="10431661"/>
                </a:lnTo>
                <a:lnTo>
                  <a:pt x="0" y="104316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27" b="-27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61455" y="1769109"/>
            <a:ext cx="7880826" cy="3126165"/>
          </a:xfrm>
          <a:custGeom>
            <a:avLst/>
            <a:gdLst/>
            <a:ahLst/>
            <a:cxnLst/>
            <a:rect l="l" t="t" r="r" b="b"/>
            <a:pathLst>
              <a:path w="7880826" h="3126165">
                <a:moveTo>
                  <a:pt x="0" y="0"/>
                </a:moveTo>
                <a:lnTo>
                  <a:pt x="7880826" y="0"/>
                </a:lnTo>
                <a:lnTo>
                  <a:pt x="7880826" y="3126165"/>
                </a:lnTo>
                <a:lnTo>
                  <a:pt x="0" y="31261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83" b="-83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324479" y="1769109"/>
            <a:ext cx="361706" cy="3053835"/>
          </a:xfrm>
          <a:custGeom>
            <a:avLst/>
            <a:gdLst/>
            <a:ahLst/>
            <a:cxnLst/>
            <a:rect l="l" t="t" r="r" b="b"/>
            <a:pathLst>
              <a:path w="361706" h="3053835">
                <a:moveTo>
                  <a:pt x="0" y="0"/>
                </a:moveTo>
                <a:lnTo>
                  <a:pt x="361706" y="0"/>
                </a:lnTo>
                <a:lnTo>
                  <a:pt x="361706" y="3053835"/>
                </a:lnTo>
                <a:lnTo>
                  <a:pt x="0" y="30538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t="-26" b="-26"/>
            </a:stretch>
          </a:blipFill>
        </p:spPr>
      </p:sp>
      <p:grpSp>
        <p:nvGrpSpPr>
          <p:cNvPr id="7" name="Group 7"/>
          <p:cNvGrpSpPr/>
          <p:nvPr/>
        </p:nvGrpSpPr>
        <p:grpSpPr>
          <a:xfrm rot="0">
            <a:off x="1988665" y="4454561"/>
            <a:ext cx="6698647" cy="50768"/>
            <a:chOff x="0" y="0"/>
            <a:chExt cx="8931530" cy="67691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931529" cy="67691"/>
            </a:xfrm>
            <a:custGeom>
              <a:avLst/>
              <a:gdLst/>
              <a:ahLst/>
              <a:cxnLst/>
              <a:rect l="l" t="t" r="r" b="b"/>
              <a:pathLst>
                <a:path w="8931529" h="67691">
                  <a:moveTo>
                    <a:pt x="0" y="0"/>
                  </a:moveTo>
                  <a:lnTo>
                    <a:pt x="8931529" y="0"/>
                  </a:lnTo>
                  <a:lnTo>
                    <a:pt x="8931529" y="67691"/>
                  </a:lnTo>
                  <a:lnTo>
                    <a:pt x="0" y="67691"/>
                  </a:lnTo>
                  <a:close/>
                </a:path>
              </a:pathLst>
            </a:custGeom>
            <a:solidFill>
              <a:srgbClr val="004AAD"/>
            </a:solidFill>
          </p:spPr>
        </p:sp>
      </p:grpSp>
      <p:grpSp>
        <p:nvGrpSpPr>
          <p:cNvPr id="9" name="Group 9"/>
          <p:cNvGrpSpPr/>
          <p:nvPr/>
        </p:nvGrpSpPr>
        <p:grpSpPr>
          <a:xfrm rot="0">
            <a:off x="1686504" y="8672556"/>
            <a:ext cx="6698742" cy="38100"/>
            <a:chOff x="0" y="0"/>
            <a:chExt cx="8931656" cy="50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931656" cy="50800"/>
            </a:xfrm>
            <a:custGeom>
              <a:avLst/>
              <a:gdLst/>
              <a:ahLst/>
              <a:cxnLst/>
              <a:rect l="l" t="t" r="r" b="b"/>
              <a:pathLst>
                <a:path w="8931656" h="50800">
                  <a:moveTo>
                    <a:pt x="0" y="0"/>
                  </a:moveTo>
                  <a:lnTo>
                    <a:pt x="8931656" y="0"/>
                  </a:lnTo>
                  <a:lnTo>
                    <a:pt x="8931656" y="50800"/>
                  </a:lnTo>
                  <a:lnTo>
                    <a:pt x="0" y="508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1" name="Freeform 11" descr="仅校徽"/>
          <p:cNvSpPr/>
          <p:nvPr/>
        </p:nvSpPr>
        <p:spPr>
          <a:xfrm>
            <a:off x="990600" y="435492"/>
            <a:ext cx="1333526" cy="1333617"/>
          </a:xfrm>
          <a:custGeom>
            <a:avLst/>
            <a:gdLst/>
            <a:ahLst/>
            <a:cxnLst/>
            <a:rect l="l" t="t" r="r" b="b"/>
            <a:pathLst>
              <a:path w="1333526" h="1333617">
                <a:moveTo>
                  <a:pt x="0" y="0"/>
                </a:moveTo>
                <a:lnTo>
                  <a:pt x="1333526" y="0"/>
                </a:lnTo>
                <a:lnTo>
                  <a:pt x="1333526" y="1333617"/>
                </a:lnTo>
                <a:lnTo>
                  <a:pt x="0" y="133361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3" r="-3"/>
            </a:stretch>
          </a:blipFill>
        </p:spPr>
      </p:sp>
      <p:grpSp>
        <p:nvGrpSpPr>
          <p:cNvPr id="12" name="Group 12"/>
          <p:cNvGrpSpPr/>
          <p:nvPr/>
        </p:nvGrpSpPr>
        <p:grpSpPr>
          <a:xfrm rot="0">
            <a:off x="1963233" y="4822944"/>
            <a:ext cx="6553340" cy="5267247"/>
            <a:chOff x="0" y="0"/>
            <a:chExt cx="8737787" cy="7022996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737727" cy="7022973"/>
            </a:xfrm>
            <a:custGeom>
              <a:avLst/>
              <a:gdLst/>
              <a:ahLst/>
              <a:cxnLst/>
              <a:rect l="l" t="t" r="r" b="b"/>
              <a:pathLst>
                <a:path w="8737727" h="7022973">
                  <a:moveTo>
                    <a:pt x="0" y="0"/>
                  </a:moveTo>
                  <a:lnTo>
                    <a:pt x="8737727" y="0"/>
                  </a:lnTo>
                  <a:lnTo>
                    <a:pt x="8737727" y="7022973"/>
                  </a:lnTo>
                  <a:lnTo>
                    <a:pt x="0" y="70229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t="-60" b="-61"/>
              </a:stretch>
            </a:blipFill>
          </p:spPr>
        </p:sp>
      </p:grpSp>
      <p:grpSp>
        <p:nvGrpSpPr>
          <p:cNvPr id="14" name="Group 14"/>
          <p:cNvGrpSpPr/>
          <p:nvPr/>
        </p:nvGrpSpPr>
        <p:grpSpPr>
          <a:xfrm rot="0">
            <a:off x="9475631" y="2501430"/>
            <a:ext cx="7925782" cy="6627989"/>
            <a:chOff x="0" y="0"/>
            <a:chExt cx="10567709" cy="8837319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0567670" cy="8837295"/>
            </a:xfrm>
            <a:custGeom>
              <a:avLst/>
              <a:gdLst/>
              <a:ahLst/>
              <a:cxnLst/>
              <a:rect l="l" t="t" r="r" b="b"/>
              <a:pathLst>
                <a:path w="10567670" h="8837295">
                  <a:moveTo>
                    <a:pt x="0" y="0"/>
                  </a:moveTo>
                  <a:lnTo>
                    <a:pt x="10567670" y="0"/>
                  </a:lnTo>
                  <a:lnTo>
                    <a:pt x="10567670" y="8837295"/>
                  </a:lnTo>
                  <a:lnTo>
                    <a:pt x="0" y="88372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 t="-2243" b="-2244"/>
              </a:stretch>
            </a:blipFill>
          </p:spPr>
        </p:sp>
      </p:grpSp>
      <p:sp>
        <p:nvSpPr>
          <p:cNvPr id="16" name="TextBox 16"/>
          <p:cNvSpPr txBox="1"/>
          <p:nvPr/>
        </p:nvSpPr>
        <p:spPr>
          <a:xfrm>
            <a:off x="1823480" y="1716765"/>
            <a:ext cx="5779146" cy="902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80"/>
              </a:lnSpc>
            </a:pPr>
            <a:r>
              <a:rPr lang="en-US" sz="3800">
                <a:solidFill>
                  <a:srgbClr val="000000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执行智能匹配逻辑</a:t>
            </a:r>
            <a:endParaRPr lang="en-US" sz="3800">
              <a:solidFill>
                <a:srgbClr val="000000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823480" y="2473012"/>
            <a:ext cx="7013552" cy="17116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20"/>
              </a:lnSpc>
            </a:pPr>
            <a:r>
              <a:rPr lang="en-US" sz="2500">
                <a:solidFill>
                  <a:srgbClr val="000000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异步任务接收到新物品 ID 后，会从数据库中获取该物品的详细信息，并根据其类型（丢失或拾获）去数据库中寻找另一种类型的匹配项。</a:t>
            </a:r>
            <a:endParaRPr lang="en-US" sz="2500">
              <a:solidFill>
                <a:srgbClr val="000000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7735905" y="1505115"/>
            <a:ext cx="1101127" cy="996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720"/>
              </a:lnSpc>
            </a:pPr>
            <a:r>
              <a:rPr lang="en-US" sz="4200">
                <a:solidFill>
                  <a:srgbClr val="004AAD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02</a:t>
            </a:r>
            <a:endParaRPr lang="en-US" sz="4200">
              <a:solidFill>
                <a:srgbClr val="004AAD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2452370" y="74930"/>
            <a:ext cx="8953500" cy="1557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920"/>
              </a:lnSpc>
            </a:pPr>
            <a:r>
              <a:rPr lang="en-US" sz="6000">
                <a:solidFill>
                  <a:srgbClr val="004AAD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1、智能匹配与推送功能</a:t>
            </a:r>
            <a:endParaRPr lang="en-US" sz="6000">
              <a:solidFill>
                <a:srgbClr val="004AAD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</p:spTree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 t="-38888" b="-38888"/>
              </a:stretch>
            </a:blipFill>
          </p:spPr>
        </p:sp>
      </p:grpSp>
      <p:sp>
        <p:nvSpPr>
          <p:cNvPr id="4" name="Freeform 4"/>
          <p:cNvSpPr/>
          <p:nvPr/>
        </p:nvSpPr>
        <p:spPr>
          <a:xfrm>
            <a:off x="152399" y="35661"/>
            <a:ext cx="18379763" cy="10431661"/>
          </a:xfrm>
          <a:custGeom>
            <a:avLst/>
            <a:gdLst/>
            <a:ahLst/>
            <a:cxnLst/>
            <a:rect l="l" t="t" r="r" b="b"/>
            <a:pathLst>
              <a:path w="18379763" h="10431661">
                <a:moveTo>
                  <a:pt x="0" y="0"/>
                </a:moveTo>
                <a:lnTo>
                  <a:pt x="18379763" y="0"/>
                </a:lnTo>
                <a:lnTo>
                  <a:pt x="18379763" y="10431661"/>
                </a:lnTo>
                <a:lnTo>
                  <a:pt x="0" y="104316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27" b="-27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61455" y="1769109"/>
            <a:ext cx="7880826" cy="3126165"/>
          </a:xfrm>
          <a:custGeom>
            <a:avLst/>
            <a:gdLst/>
            <a:ahLst/>
            <a:cxnLst/>
            <a:rect l="l" t="t" r="r" b="b"/>
            <a:pathLst>
              <a:path w="7880826" h="3126165">
                <a:moveTo>
                  <a:pt x="0" y="0"/>
                </a:moveTo>
                <a:lnTo>
                  <a:pt x="7880826" y="0"/>
                </a:lnTo>
                <a:lnTo>
                  <a:pt x="7880826" y="3126165"/>
                </a:lnTo>
                <a:lnTo>
                  <a:pt x="0" y="31261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83" b="-83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324479" y="1769109"/>
            <a:ext cx="361706" cy="3053835"/>
          </a:xfrm>
          <a:custGeom>
            <a:avLst/>
            <a:gdLst/>
            <a:ahLst/>
            <a:cxnLst/>
            <a:rect l="l" t="t" r="r" b="b"/>
            <a:pathLst>
              <a:path w="361706" h="3053835">
                <a:moveTo>
                  <a:pt x="0" y="0"/>
                </a:moveTo>
                <a:lnTo>
                  <a:pt x="361706" y="0"/>
                </a:lnTo>
                <a:lnTo>
                  <a:pt x="361706" y="3053835"/>
                </a:lnTo>
                <a:lnTo>
                  <a:pt x="0" y="30538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t="-26" b="-26"/>
            </a:stretch>
          </a:blipFill>
        </p:spPr>
      </p:sp>
      <p:grpSp>
        <p:nvGrpSpPr>
          <p:cNvPr id="7" name="Group 7"/>
          <p:cNvGrpSpPr/>
          <p:nvPr/>
        </p:nvGrpSpPr>
        <p:grpSpPr>
          <a:xfrm rot="0">
            <a:off x="1988665" y="4454561"/>
            <a:ext cx="6698647" cy="50768"/>
            <a:chOff x="0" y="0"/>
            <a:chExt cx="8931530" cy="67691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931529" cy="67691"/>
            </a:xfrm>
            <a:custGeom>
              <a:avLst/>
              <a:gdLst/>
              <a:ahLst/>
              <a:cxnLst/>
              <a:rect l="l" t="t" r="r" b="b"/>
              <a:pathLst>
                <a:path w="8931529" h="67691">
                  <a:moveTo>
                    <a:pt x="0" y="0"/>
                  </a:moveTo>
                  <a:lnTo>
                    <a:pt x="8931529" y="0"/>
                  </a:lnTo>
                  <a:lnTo>
                    <a:pt x="8931529" y="67691"/>
                  </a:lnTo>
                  <a:lnTo>
                    <a:pt x="0" y="67691"/>
                  </a:lnTo>
                  <a:close/>
                </a:path>
              </a:pathLst>
            </a:custGeom>
            <a:solidFill>
              <a:srgbClr val="004AAD"/>
            </a:solidFill>
          </p:spPr>
        </p:sp>
      </p:grpSp>
      <p:grpSp>
        <p:nvGrpSpPr>
          <p:cNvPr id="9" name="Group 9"/>
          <p:cNvGrpSpPr/>
          <p:nvPr/>
        </p:nvGrpSpPr>
        <p:grpSpPr>
          <a:xfrm rot="0">
            <a:off x="1686504" y="8672556"/>
            <a:ext cx="6698742" cy="38100"/>
            <a:chOff x="0" y="0"/>
            <a:chExt cx="8931656" cy="50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931656" cy="50800"/>
            </a:xfrm>
            <a:custGeom>
              <a:avLst/>
              <a:gdLst/>
              <a:ahLst/>
              <a:cxnLst/>
              <a:rect l="l" t="t" r="r" b="b"/>
              <a:pathLst>
                <a:path w="8931656" h="50800">
                  <a:moveTo>
                    <a:pt x="0" y="0"/>
                  </a:moveTo>
                  <a:lnTo>
                    <a:pt x="8931656" y="0"/>
                  </a:lnTo>
                  <a:lnTo>
                    <a:pt x="8931656" y="50800"/>
                  </a:lnTo>
                  <a:lnTo>
                    <a:pt x="0" y="508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1" name="Freeform 11" descr="仅校徽"/>
          <p:cNvSpPr/>
          <p:nvPr/>
        </p:nvSpPr>
        <p:spPr>
          <a:xfrm>
            <a:off x="990600" y="435492"/>
            <a:ext cx="1333526" cy="1333617"/>
          </a:xfrm>
          <a:custGeom>
            <a:avLst/>
            <a:gdLst/>
            <a:ahLst/>
            <a:cxnLst/>
            <a:rect l="l" t="t" r="r" b="b"/>
            <a:pathLst>
              <a:path w="1333526" h="1333617">
                <a:moveTo>
                  <a:pt x="0" y="0"/>
                </a:moveTo>
                <a:lnTo>
                  <a:pt x="1333526" y="0"/>
                </a:lnTo>
                <a:lnTo>
                  <a:pt x="1333526" y="1333617"/>
                </a:lnTo>
                <a:lnTo>
                  <a:pt x="0" y="133361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3" r="-3"/>
            </a:stretch>
          </a:blipFill>
        </p:spPr>
      </p:sp>
      <p:grpSp>
        <p:nvGrpSpPr>
          <p:cNvPr id="12" name="Group 12"/>
          <p:cNvGrpSpPr/>
          <p:nvPr/>
        </p:nvGrpSpPr>
        <p:grpSpPr>
          <a:xfrm rot="0">
            <a:off x="2844104" y="4895274"/>
            <a:ext cx="11082284" cy="5270256"/>
            <a:chOff x="0" y="0"/>
            <a:chExt cx="14776379" cy="702700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4776323" cy="7027037"/>
            </a:xfrm>
            <a:custGeom>
              <a:avLst/>
              <a:gdLst/>
              <a:ahLst/>
              <a:cxnLst/>
              <a:rect l="l" t="t" r="r" b="b"/>
              <a:pathLst>
                <a:path w="14776323" h="7027037">
                  <a:moveTo>
                    <a:pt x="0" y="0"/>
                  </a:moveTo>
                  <a:lnTo>
                    <a:pt x="14776323" y="0"/>
                  </a:lnTo>
                  <a:lnTo>
                    <a:pt x="14776323" y="7027037"/>
                  </a:lnTo>
                  <a:lnTo>
                    <a:pt x="0" y="70270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t="-388" b="-388"/>
              </a:stretch>
            </a:blipFill>
          </p:spPr>
        </p:sp>
      </p:grpSp>
      <p:sp>
        <p:nvSpPr>
          <p:cNvPr id="14" name="TextBox 14"/>
          <p:cNvSpPr txBox="1"/>
          <p:nvPr/>
        </p:nvSpPr>
        <p:spPr>
          <a:xfrm>
            <a:off x="1823480" y="1716765"/>
            <a:ext cx="5779146" cy="902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80"/>
              </a:lnSpc>
            </a:pPr>
            <a:r>
              <a:rPr lang="en-US" sz="3800">
                <a:solidFill>
                  <a:srgbClr val="000000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通知数据模型</a:t>
            </a:r>
            <a:endParaRPr lang="en-US" sz="3800">
              <a:solidFill>
                <a:srgbClr val="000000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823480" y="2609559"/>
            <a:ext cx="5267581" cy="12629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25"/>
              </a:lnSpc>
            </a:pPr>
            <a:r>
              <a:rPr lang="en-US" sz="2680">
                <a:solidFill>
                  <a:srgbClr val="000000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通知的详细信息存储在数据库中，这使得前端可以方便地查询和展示</a:t>
            </a:r>
            <a:endParaRPr lang="en-US" sz="2680">
              <a:solidFill>
                <a:srgbClr val="000000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7735905" y="1505115"/>
            <a:ext cx="1101127" cy="996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720"/>
              </a:lnSpc>
            </a:pPr>
            <a:r>
              <a:rPr lang="en-US" sz="4200">
                <a:solidFill>
                  <a:srgbClr val="004AAD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03</a:t>
            </a:r>
            <a:endParaRPr lang="en-US" sz="4200">
              <a:solidFill>
                <a:srgbClr val="004AAD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2452370" y="74930"/>
            <a:ext cx="10276840" cy="1557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920"/>
              </a:lnSpc>
            </a:pPr>
            <a:r>
              <a:rPr lang="en-US" sz="6000">
                <a:solidFill>
                  <a:srgbClr val="004AAD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1、智能匹配与推送功能</a:t>
            </a:r>
            <a:endParaRPr lang="en-US" sz="6000">
              <a:solidFill>
                <a:srgbClr val="004AAD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</p:spTree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 t="-38888" b="-38888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 rot="0">
            <a:off x="1686504" y="8672556"/>
            <a:ext cx="6698742" cy="38100"/>
            <a:chOff x="0" y="0"/>
            <a:chExt cx="8931656" cy="50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931656" cy="50800"/>
            </a:xfrm>
            <a:custGeom>
              <a:avLst/>
              <a:gdLst/>
              <a:ahLst/>
              <a:cxnLst/>
              <a:rect l="l" t="t" r="r" b="b"/>
              <a:pathLst>
                <a:path w="8931656" h="50800">
                  <a:moveTo>
                    <a:pt x="0" y="0"/>
                  </a:moveTo>
                  <a:lnTo>
                    <a:pt x="8931656" y="0"/>
                  </a:lnTo>
                  <a:lnTo>
                    <a:pt x="8931656" y="50800"/>
                  </a:lnTo>
                  <a:lnTo>
                    <a:pt x="0" y="508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6" name="Freeform 6" descr="仅校徽"/>
          <p:cNvSpPr/>
          <p:nvPr/>
        </p:nvSpPr>
        <p:spPr>
          <a:xfrm>
            <a:off x="990600" y="435492"/>
            <a:ext cx="1333526" cy="1333617"/>
          </a:xfrm>
          <a:custGeom>
            <a:avLst/>
            <a:gdLst/>
            <a:ahLst/>
            <a:cxnLst/>
            <a:rect l="l" t="t" r="r" b="b"/>
            <a:pathLst>
              <a:path w="1333526" h="1333617">
                <a:moveTo>
                  <a:pt x="0" y="0"/>
                </a:moveTo>
                <a:lnTo>
                  <a:pt x="1333526" y="0"/>
                </a:lnTo>
                <a:lnTo>
                  <a:pt x="1333526" y="1333617"/>
                </a:lnTo>
                <a:lnTo>
                  <a:pt x="0" y="13336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3" r="-3"/>
            </a:stretch>
          </a:blipFill>
        </p:spPr>
      </p:sp>
      <p:grpSp>
        <p:nvGrpSpPr>
          <p:cNvPr id="7" name="Group 7"/>
          <p:cNvGrpSpPr/>
          <p:nvPr/>
        </p:nvGrpSpPr>
        <p:grpSpPr>
          <a:xfrm rot="0">
            <a:off x="1206283" y="2196623"/>
            <a:ext cx="16456487" cy="6109471"/>
            <a:chOff x="0" y="0"/>
            <a:chExt cx="21941983" cy="8145961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1942044" cy="8145907"/>
            </a:xfrm>
            <a:custGeom>
              <a:avLst/>
              <a:gdLst/>
              <a:ahLst/>
              <a:cxnLst/>
              <a:rect l="l" t="t" r="r" b="b"/>
              <a:pathLst>
                <a:path w="21942044" h="8145907">
                  <a:moveTo>
                    <a:pt x="0" y="0"/>
                  </a:moveTo>
                  <a:lnTo>
                    <a:pt x="21942044" y="0"/>
                  </a:lnTo>
                  <a:lnTo>
                    <a:pt x="21942044" y="8145907"/>
                  </a:lnTo>
                  <a:lnTo>
                    <a:pt x="0" y="81459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70" b="-71"/>
              </a:stretch>
            </a:blipFill>
          </p:spPr>
        </p:sp>
      </p:grpSp>
      <p:sp>
        <p:nvSpPr>
          <p:cNvPr id="9" name="TextBox 9"/>
          <p:cNvSpPr txBox="1"/>
          <p:nvPr/>
        </p:nvSpPr>
        <p:spPr>
          <a:xfrm>
            <a:off x="2452370" y="74930"/>
            <a:ext cx="9438640" cy="1557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920"/>
              </a:lnSpc>
            </a:pPr>
            <a:r>
              <a:rPr lang="en-US" sz="6000">
                <a:solidFill>
                  <a:srgbClr val="004AAD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1、智能匹配与推送功能</a:t>
            </a:r>
            <a:endParaRPr lang="en-US" sz="6000">
              <a:solidFill>
                <a:srgbClr val="004AAD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</p:spTree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 t="-38888" b="-38888"/>
              </a:stretch>
            </a:blipFill>
          </p:spPr>
        </p:sp>
      </p:grpSp>
      <p:sp>
        <p:nvSpPr>
          <p:cNvPr id="4" name="Freeform 4"/>
          <p:cNvSpPr/>
          <p:nvPr/>
        </p:nvSpPr>
        <p:spPr>
          <a:xfrm>
            <a:off x="0" y="-144661"/>
            <a:ext cx="18379763" cy="10431661"/>
          </a:xfrm>
          <a:custGeom>
            <a:avLst/>
            <a:gdLst/>
            <a:ahLst/>
            <a:cxnLst/>
            <a:rect l="l" t="t" r="r" b="b"/>
            <a:pathLst>
              <a:path w="18379763" h="10431661">
                <a:moveTo>
                  <a:pt x="0" y="0"/>
                </a:moveTo>
                <a:lnTo>
                  <a:pt x="18379763" y="0"/>
                </a:lnTo>
                <a:lnTo>
                  <a:pt x="18379763" y="10431661"/>
                </a:lnTo>
                <a:lnTo>
                  <a:pt x="0" y="104316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27" b="-27"/>
            </a:stretch>
          </a:blipFill>
        </p:spPr>
      </p:sp>
      <p:sp>
        <p:nvSpPr>
          <p:cNvPr id="5" name="Freeform 5" descr="仅校徽"/>
          <p:cNvSpPr/>
          <p:nvPr/>
        </p:nvSpPr>
        <p:spPr>
          <a:xfrm>
            <a:off x="990600" y="435492"/>
            <a:ext cx="1333526" cy="1333617"/>
          </a:xfrm>
          <a:custGeom>
            <a:avLst/>
            <a:gdLst/>
            <a:ahLst/>
            <a:cxnLst/>
            <a:rect l="l" t="t" r="r" b="b"/>
            <a:pathLst>
              <a:path w="1333526" h="1333617">
                <a:moveTo>
                  <a:pt x="0" y="0"/>
                </a:moveTo>
                <a:lnTo>
                  <a:pt x="1333526" y="0"/>
                </a:lnTo>
                <a:lnTo>
                  <a:pt x="1333526" y="1333617"/>
                </a:lnTo>
                <a:lnTo>
                  <a:pt x="0" y="133361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3" r="-3"/>
            </a:stretch>
          </a:blipFill>
        </p:spPr>
      </p:sp>
      <p:grpSp>
        <p:nvGrpSpPr>
          <p:cNvPr id="6" name="Group 6"/>
          <p:cNvGrpSpPr/>
          <p:nvPr/>
        </p:nvGrpSpPr>
        <p:grpSpPr>
          <a:xfrm rot="0">
            <a:off x="1079201" y="3569663"/>
            <a:ext cx="7112632" cy="2132465"/>
            <a:chOff x="0" y="0"/>
            <a:chExt cx="9483509" cy="284328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9483471" cy="2843276"/>
            </a:xfrm>
            <a:custGeom>
              <a:avLst/>
              <a:gdLst/>
              <a:ahLst/>
              <a:cxnLst/>
              <a:rect l="l" t="t" r="r" b="b"/>
              <a:pathLst>
                <a:path w="9483471" h="2843276">
                  <a:moveTo>
                    <a:pt x="0" y="0"/>
                  </a:moveTo>
                  <a:lnTo>
                    <a:pt x="9483471" y="0"/>
                  </a:lnTo>
                  <a:lnTo>
                    <a:pt x="9483471" y="2843276"/>
                  </a:lnTo>
                  <a:lnTo>
                    <a:pt x="0" y="28432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 rot="0">
            <a:off x="1079201" y="6623496"/>
            <a:ext cx="7112632" cy="2252489"/>
            <a:chOff x="0" y="0"/>
            <a:chExt cx="9483509" cy="300331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9483471" cy="3003296"/>
            </a:xfrm>
            <a:custGeom>
              <a:avLst/>
              <a:gdLst/>
              <a:ahLst/>
              <a:cxnLst/>
              <a:rect l="l" t="t" r="r" b="b"/>
              <a:pathLst>
                <a:path w="9483471" h="3003296">
                  <a:moveTo>
                    <a:pt x="0" y="0"/>
                  </a:moveTo>
                  <a:lnTo>
                    <a:pt x="9483471" y="0"/>
                  </a:lnTo>
                  <a:lnTo>
                    <a:pt x="9483471" y="3003296"/>
                  </a:lnTo>
                  <a:lnTo>
                    <a:pt x="0" y="30032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</p:sp>
      </p:grpSp>
      <p:grpSp>
        <p:nvGrpSpPr>
          <p:cNvPr id="10" name="Group 10"/>
          <p:cNvGrpSpPr/>
          <p:nvPr/>
        </p:nvGrpSpPr>
        <p:grpSpPr>
          <a:xfrm rot="0">
            <a:off x="9057478" y="6623496"/>
            <a:ext cx="8326550" cy="1540412"/>
            <a:chOff x="0" y="0"/>
            <a:chExt cx="11102067" cy="205388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1102086" cy="2053844"/>
            </a:xfrm>
            <a:custGeom>
              <a:avLst/>
              <a:gdLst/>
              <a:ahLst/>
              <a:cxnLst/>
              <a:rect l="l" t="t" r="r" b="b"/>
              <a:pathLst>
                <a:path w="11102086" h="2053844">
                  <a:moveTo>
                    <a:pt x="0" y="0"/>
                  </a:moveTo>
                  <a:lnTo>
                    <a:pt x="11102086" y="0"/>
                  </a:lnTo>
                  <a:lnTo>
                    <a:pt x="11102086" y="2053844"/>
                  </a:lnTo>
                  <a:lnTo>
                    <a:pt x="0" y="20538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-156" r="-156" b="-1"/>
              </a:stretch>
            </a:blipFill>
          </p:spPr>
        </p:sp>
      </p:grpSp>
      <p:sp>
        <p:nvSpPr>
          <p:cNvPr id="12" name="TextBox 12"/>
          <p:cNvSpPr txBox="1"/>
          <p:nvPr/>
        </p:nvSpPr>
        <p:spPr>
          <a:xfrm>
            <a:off x="1079201" y="1742412"/>
            <a:ext cx="16180099" cy="779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80"/>
              </a:lnSpc>
            </a:pPr>
            <a:r>
              <a:rPr lang="zh-CN" altLang="en-US" sz="3800">
                <a:solidFill>
                  <a:srgbClr val="000000"/>
                </a:solidFill>
                <a:latin typeface="Arimo" panose="020B0604020202020204"/>
                <a:ea typeface="宋体" panose="02010600030101010101" pitchFamily="2" charset="-122"/>
                <a:cs typeface="Arimo" panose="020B0604020202020204"/>
                <a:sym typeface="Arimo" panose="020B0604020202020204"/>
              </a:rPr>
              <a:t>（</a:t>
            </a:r>
            <a:r>
              <a:rPr lang="en-US" altLang="zh-CN" sz="3800">
                <a:solidFill>
                  <a:srgbClr val="000000"/>
                </a:solidFill>
                <a:latin typeface="Arimo" panose="020B0604020202020204"/>
                <a:ea typeface="宋体" panose="02010600030101010101" pitchFamily="2" charset="-122"/>
                <a:cs typeface="Arimo" panose="020B0604020202020204"/>
                <a:sym typeface="Arimo" panose="020B0604020202020204"/>
              </a:rPr>
              <a:t>1</a:t>
            </a:r>
            <a:r>
              <a:rPr lang="zh-CN" altLang="en-US" sz="3800">
                <a:solidFill>
                  <a:srgbClr val="000000"/>
                </a:solidFill>
                <a:latin typeface="Arimo" panose="020B0604020202020204"/>
                <a:ea typeface="宋体" panose="02010600030101010101" pitchFamily="2" charset="-122"/>
                <a:cs typeface="Arimo" panose="020B0604020202020204"/>
                <a:sym typeface="Arimo" panose="020B0604020202020204"/>
              </a:rPr>
              <a:t>）</a:t>
            </a:r>
            <a:r>
              <a:rPr lang="en-US" sz="3800">
                <a:solidFill>
                  <a:srgbClr val="000000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地图标记组件：用户交互式地图选点</a:t>
            </a:r>
            <a:endParaRPr lang="en-US" sz="3800">
              <a:solidFill>
                <a:srgbClr val="000000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2580671" y="-151884"/>
            <a:ext cx="6890047" cy="1557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920"/>
              </a:lnSpc>
            </a:pPr>
            <a:r>
              <a:rPr lang="en-US" sz="6000">
                <a:solidFill>
                  <a:srgbClr val="004AAD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2、地图集成功能</a:t>
            </a:r>
            <a:endParaRPr lang="en-US" sz="6000">
              <a:solidFill>
                <a:srgbClr val="004AAD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990600" y="2495894"/>
            <a:ext cx="5035094" cy="902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80"/>
              </a:lnSpc>
            </a:pPr>
            <a:r>
              <a:rPr lang="en-US" sz="3800">
                <a:solidFill>
                  <a:srgbClr val="000000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① 初始化地图</a:t>
            </a:r>
            <a:endParaRPr lang="en-US" sz="3800">
              <a:solidFill>
                <a:srgbClr val="000000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028700" y="5549728"/>
            <a:ext cx="5756337" cy="902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80"/>
              </a:lnSpc>
            </a:pPr>
            <a:r>
              <a:rPr lang="en-US" sz="3800">
                <a:solidFill>
                  <a:srgbClr val="000000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② 点击地图事件</a:t>
            </a:r>
            <a:endParaRPr lang="en-US" sz="3800">
              <a:solidFill>
                <a:srgbClr val="000000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8868602" y="5549728"/>
            <a:ext cx="16180099" cy="902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80"/>
              </a:lnSpc>
            </a:pPr>
            <a:r>
              <a:rPr lang="en-US" sz="3800">
                <a:solidFill>
                  <a:srgbClr val="000000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③地址反查</a:t>
            </a:r>
            <a:endParaRPr lang="en-US" sz="3800">
              <a:solidFill>
                <a:srgbClr val="000000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  <p:grpSp>
        <p:nvGrpSpPr>
          <p:cNvPr id="17" name="Group 17"/>
          <p:cNvGrpSpPr/>
          <p:nvPr/>
        </p:nvGrpSpPr>
        <p:grpSpPr>
          <a:xfrm rot="0">
            <a:off x="10798338" y="558265"/>
            <a:ext cx="6160314" cy="5143862"/>
            <a:chOff x="0" y="0"/>
            <a:chExt cx="8213752" cy="6858483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213725" cy="6858508"/>
            </a:xfrm>
            <a:custGeom>
              <a:avLst/>
              <a:gdLst/>
              <a:ahLst/>
              <a:cxnLst/>
              <a:rect l="l" t="t" r="r" b="b"/>
              <a:pathLst>
                <a:path w="8213725" h="6858508">
                  <a:moveTo>
                    <a:pt x="0" y="0"/>
                  </a:moveTo>
                  <a:lnTo>
                    <a:pt x="8213725" y="0"/>
                  </a:lnTo>
                  <a:lnTo>
                    <a:pt x="8213725" y="6858508"/>
                  </a:lnTo>
                  <a:lnTo>
                    <a:pt x="0" y="68585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-26" r="-26"/>
              </a:stretch>
            </a:blipFill>
          </p:spPr>
        </p:sp>
      </p:grpSp>
    </p:spTree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 t="-38888" b="-38888"/>
              </a:stretch>
            </a:blipFill>
          </p:spPr>
        </p:sp>
      </p:grpSp>
      <p:sp>
        <p:nvSpPr>
          <p:cNvPr id="4" name="Freeform 4"/>
          <p:cNvSpPr/>
          <p:nvPr/>
        </p:nvSpPr>
        <p:spPr>
          <a:xfrm>
            <a:off x="0" y="-144661"/>
            <a:ext cx="18379763" cy="10431661"/>
          </a:xfrm>
          <a:custGeom>
            <a:avLst/>
            <a:gdLst/>
            <a:ahLst/>
            <a:cxnLst/>
            <a:rect l="l" t="t" r="r" b="b"/>
            <a:pathLst>
              <a:path w="18379763" h="10431661">
                <a:moveTo>
                  <a:pt x="0" y="0"/>
                </a:moveTo>
                <a:lnTo>
                  <a:pt x="18379763" y="0"/>
                </a:lnTo>
                <a:lnTo>
                  <a:pt x="18379763" y="10431661"/>
                </a:lnTo>
                <a:lnTo>
                  <a:pt x="0" y="104316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27" b="-27"/>
            </a:stretch>
          </a:blipFill>
        </p:spPr>
      </p:sp>
      <p:sp>
        <p:nvSpPr>
          <p:cNvPr id="5" name="Freeform 5" descr="仅校徽"/>
          <p:cNvSpPr/>
          <p:nvPr/>
        </p:nvSpPr>
        <p:spPr>
          <a:xfrm>
            <a:off x="990600" y="435492"/>
            <a:ext cx="1333526" cy="1333617"/>
          </a:xfrm>
          <a:custGeom>
            <a:avLst/>
            <a:gdLst/>
            <a:ahLst/>
            <a:cxnLst/>
            <a:rect l="l" t="t" r="r" b="b"/>
            <a:pathLst>
              <a:path w="1333526" h="1333617">
                <a:moveTo>
                  <a:pt x="0" y="0"/>
                </a:moveTo>
                <a:lnTo>
                  <a:pt x="1333526" y="0"/>
                </a:lnTo>
                <a:lnTo>
                  <a:pt x="1333526" y="1333617"/>
                </a:lnTo>
                <a:lnTo>
                  <a:pt x="0" y="133361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3" r="-3"/>
            </a:stretch>
          </a:blipFill>
        </p:spPr>
      </p:sp>
      <p:grpSp>
        <p:nvGrpSpPr>
          <p:cNvPr id="6" name="Group 6"/>
          <p:cNvGrpSpPr/>
          <p:nvPr/>
        </p:nvGrpSpPr>
        <p:grpSpPr>
          <a:xfrm rot="0">
            <a:off x="1079201" y="3569663"/>
            <a:ext cx="7433514" cy="3221654"/>
            <a:chOff x="0" y="0"/>
            <a:chExt cx="9911352" cy="429553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9911334" cy="4295521"/>
            </a:xfrm>
            <a:custGeom>
              <a:avLst/>
              <a:gdLst/>
              <a:ahLst/>
              <a:cxnLst/>
              <a:rect l="l" t="t" r="r" b="b"/>
              <a:pathLst>
                <a:path w="9911334" h="4295521">
                  <a:moveTo>
                    <a:pt x="0" y="0"/>
                  </a:moveTo>
                  <a:lnTo>
                    <a:pt x="9911334" y="0"/>
                  </a:lnTo>
                  <a:lnTo>
                    <a:pt x="9911334" y="4295521"/>
                  </a:lnTo>
                  <a:lnTo>
                    <a:pt x="0" y="42955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 rot="0">
            <a:off x="9345294" y="3569663"/>
            <a:ext cx="6382501" cy="1888825"/>
            <a:chOff x="0" y="0"/>
            <a:chExt cx="8510001" cy="251843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510016" cy="2518410"/>
            </a:xfrm>
            <a:custGeom>
              <a:avLst/>
              <a:gdLst/>
              <a:ahLst/>
              <a:cxnLst/>
              <a:rect l="l" t="t" r="r" b="b"/>
              <a:pathLst>
                <a:path w="8510016" h="2518410">
                  <a:moveTo>
                    <a:pt x="0" y="0"/>
                  </a:moveTo>
                  <a:lnTo>
                    <a:pt x="8510016" y="0"/>
                  </a:lnTo>
                  <a:lnTo>
                    <a:pt x="8510016" y="2518410"/>
                  </a:lnTo>
                  <a:lnTo>
                    <a:pt x="0" y="25184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</p:sp>
      </p:grpSp>
      <p:sp>
        <p:nvSpPr>
          <p:cNvPr id="10" name="TextBox 10"/>
          <p:cNvSpPr txBox="1"/>
          <p:nvPr/>
        </p:nvSpPr>
        <p:spPr>
          <a:xfrm>
            <a:off x="1079201" y="1742412"/>
            <a:ext cx="16180099" cy="779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80"/>
              </a:lnSpc>
            </a:pPr>
            <a:r>
              <a:rPr lang="zh-CN" altLang="en-US" sz="3800">
                <a:solidFill>
                  <a:srgbClr val="000000"/>
                </a:solidFill>
                <a:latin typeface="Arimo" panose="020B0604020202020204"/>
                <a:ea typeface="宋体" panose="02010600030101010101" pitchFamily="2" charset="-122"/>
                <a:cs typeface="Arimo" panose="020B0604020202020204"/>
                <a:sym typeface="Arimo" panose="020B0604020202020204"/>
              </a:rPr>
              <a:t>（</a:t>
            </a:r>
            <a:r>
              <a:rPr lang="en-US" altLang="zh-CN" sz="3800">
                <a:solidFill>
                  <a:srgbClr val="000000"/>
                </a:solidFill>
                <a:latin typeface="Arimo" panose="020B0604020202020204"/>
                <a:ea typeface="宋体" panose="02010600030101010101" pitchFamily="2" charset="-122"/>
                <a:cs typeface="Arimo" panose="020B0604020202020204"/>
                <a:sym typeface="Arimo" panose="020B0604020202020204"/>
              </a:rPr>
              <a:t>2</a:t>
            </a:r>
            <a:r>
              <a:rPr lang="zh-CN" altLang="en-US" sz="3800">
                <a:solidFill>
                  <a:srgbClr val="000000"/>
                </a:solidFill>
                <a:latin typeface="Arimo" panose="020B0604020202020204"/>
                <a:ea typeface="宋体" panose="02010600030101010101" pitchFamily="2" charset="-122"/>
                <a:cs typeface="Arimo" panose="020B0604020202020204"/>
                <a:sym typeface="Arimo" panose="020B0604020202020204"/>
              </a:rPr>
              <a:t>）</a:t>
            </a:r>
            <a:r>
              <a:rPr lang="en-US" sz="3800">
                <a:solidFill>
                  <a:srgbClr val="000000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静态地图展示：只读模式展示物品位置</a:t>
            </a:r>
            <a:endParaRPr lang="en-US" sz="3800">
              <a:solidFill>
                <a:srgbClr val="000000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2580671" y="-151884"/>
            <a:ext cx="6890047" cy="1557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920"/>
              </a:lnSpc>
            </a:pPr>
            <a:r>
              <a:rPr lang="en-US" sz="6000">
                <a:solidFill>
                  <a:srgbClr val="004AAD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2、地图集成功能</a:t>
            </a:r>
            <a:endParaRPr lang="en-US" sz="6000">
              <a:solidFill>
                <a:srgbClr val="004AAD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990600" y="2495894"/>
            <a:ext cx="5035094" cy="902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80"/>
              </a:lnSpc>
            </a:pPr>
            <a:r>
              <a:rPr lang="en-US" sz="3800">
                <a:solidFill>
                  <a:srgbClr val="000000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① 简化地图配置</a:t>
            </a:r>
            <a:endParaRPr lang="en-US" sz="3800">
              <a:solidFill>
                <a:srgbClr val="000000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9144000" y="2495894"/>
            <a:ext cx="16180099" cy="902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80"/>
              </a:lnSpc>
            </a:pPr>
            <a:r>
              <a:rPr lang="en-US" sz="3800">
                <a:solidFill>
                  <a:srgbClr val="000000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② 添加标记</a:t>
            </a:r>
            <a:endParaRPr lang="en-US" sz="3800">
              <a:solidFill>
                <a:srgbClr val="000000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</p:spTree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 t="-38888" b="-38888"/>
              </a:stretch>
            </a:blipFill>
          </p:spPr>
        </p:sp>
      </p:grpSp>
      <p:sp>
        <p:nvSpPr>
          <p:cNvPr id="4" name="Freeform 4"/>
          <p:cNvSpPr/>
          <p:nvPr/>
        </p:nvSpPr>
        <p:spPr>
          <a:xfrm>
            <a:off x="0" y="-144661"/>
            <a:ext cx="18379763" cy="10431661"/>
          </a:xfrm>
          <a:custGeom>
            <a:avLst/>
            <a:gdLst/>
            <a:ahLst/>
            <a:cxnLst/>
            <a:rect l="l" t="t" r="r" b="b"/>
            <a:pathLst>
              <a:path w="18379763" h="10431661">
                <a:moveTo>
                  <a:pt x="0" y="0"/>
                </a:moveTo>
                <a:lnTo>
                  <a:pt x="18379763" y="0"/>
                </a:lnTo>
                <a:lnTo>
                  <a:pt x="18379763" y="10431661"/>
                </a:lnTo>
                <a:lnTo>
                  <a:pt x="0" y="104316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27" b="-27"/>
            </a:stretch>
          </a:blipFill>
        </p:spPr>
      </p:sp>
      <p:sp>
        <p:nvSpPr>
          <p:cNvPr id="5" name="Freeform 5" descr="仅校徽"/>
          <p:cNvSpPr/>
          <p:nvPr/>
        </p:nvSpPr>
        <p:spPr>
          <a:xfrm>
            <a:off x="990600" y="435492"/>
            <a:ext cx="1333526" cy="1333617"/>
          </a:xfrm>
          <a:custGeom>
            <a:avLst/>
            <a:gdLst/>
            <a:ahLst/>
            <a:cxnLst/>
            <a:rect l="l" t="t" r="r" b="b"/>
            <a:pathLst>
              <a:path w="1333526" h="1333617">
                <a:moveTo>
                  <a:pt x="0" y="0"/>
                </a:moveTo>
                <a:lnTo>
                  <a:pt x="1333526" y="0"/>
                </a:lnTo>
                <a:lnTo>
                  <a:pt x="1333526" y="1333617"/>
                </a:lnTo>
                <a:lnTo>
                  <a:pt x="0" y="133361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3" r="-3"/>
            </a:stretch>
          </a:blipFill>
        </p:spPr>
      </p:sp>
      <p:grpSp>
        <p:nvGrpSpPr>
          <p:cNvPr id="6" name="Group 6"/>
          <p:cNvGrpSpPr/>
          <p:nvPr/>
        </p:nvGrpSpPr>
        <p:grpSpPr>
          <a:xfrm rot="0">
            <a:off x="1079201" y="3569663"/>
            <a:ext cx="7043861" cy="3843033"/>
            <a:chOff x="0" y="0"/>
            <a:chExt cx="9391815" cy="512404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9391777" cy="5124069"/>
            </a:xfrm>
            <a:custGeom>
              <a:avLst/>
              <a:gdLst/>
              <a:ahLst/>
              <a:cxnLst/>
              <a:rect l="l" t="t" r="r" b="b"/>
              <a:pathLst>
                <a:path w="9391777" h="5124069">
                  <a:moveTo>
                    <a:pt x="0" y="0"/>
                  </a:moveTo>
                  <a:lnTo>
                    <a:pt x="9391777" y="0"/>
                  </a:lnTo>
                  <a:lnTo>
                    <a:pt x="9391777" y="5124069"/>
                  </a:lnTo>
                  <a:lnTo>
                    <a:pt x="0" y="51240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 rot="0">
            <a:off x="8816736" y="3567881"/>
            <a:ext cx="8651602" cy="2119643"/>
            <a:chOff x="0" y="0"/>
            <a:chExt cx="11535469" cy="282619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1535410" cy="2826131"/>
            </a:xfrm>
            <a:custGeom>
              <a:avLst/>
              <a:gdLst/>
              <a:ahLst/>
              <a:cxnLst/>
              <a:rect l="l" t="t" r="r" b="b"/>
              <a:pathLst>
                <a:path w="11535410" h="2826131">
                  <a:moveTo>
                    <a:pt x="0" y="0"/>
                  </a:moveTo>
                  <a:lnTo>
                    <a:pt x="11535410" y="0"/>
                  </a:lnTo>
                  <a:lnTo>
                    <a:pt x="11535410" y="2826131"/>
                  </a:lnTo>
                  <a:lnTo>
                    <a:pt x="0" y="28261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t="-166" b="-168"/>
              </a:stretch>
            </a:blipFill>
          </p:spPr>
        </p:sp>
      </p:grpSp>
      <p:sp>
        <p:nvSpPr>
          <p:cNvPr id="10" name="TextBox 10"/>
          <p:cNvSpPr txBox="1"/>
          <p:nvPr/>
        </p:nvSpPr>
        <p:spPr>
          <a:xfrm>
            <a:off x="1079201" y="1742412"/>
            <a:ext cx="16180099" cy="779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80"/>
              </a:lnSpc>
            </a:pPr>
            <a:r>
              <a:rPr lang="zh-CN" altLang="en-US" sz="3800">
                <a:solidFill>
                  <a:srgbClr val="000000"/>
                </a:solidFill>
                <a:latin typeface="Arimo" panose="020B0604020202020204"/>
                <a:ea typeface="宋体" panose="02010600030101010101" pitchFamily="2" charset="-122"/>
                <a:cs typeface="Arimo" panose="020B0604020202020204"/>
                <a:sym typeface="Arimo" panose="020B0604020202020204"/>
              </a:rPr>
              <a:t>（</a:t>
            </a:r>
            <a:r>
              <a:rPr lang="en-US" sz="3800">
                <a:solidFill>
                  <a:srgbClr val="000000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3</a:t>
            </a:r>
            <a:r>
              <a:rPr lang="zh-CN" altLang="en-US" sz="3800">
                <a:solidFill>
                  <a:srgbClr val="000000"/>
                </a:solidFill>
                <a:latin typeface="Arimo" panose="020B0604020202020204"/>
                <a:ea typeface="宋体" panose="02010600030101010101" pitchFamily="2" charset="-122"/>
                <a:cs typeface="Arimo" panose="020B0604020202020204"/>
                <a:sym typeface="Arimo" panose="020B0604020202020204"/>
              </a:rPr>
              <a:t>）</a:t>
            </a:r>
            <a:r>
              <a:rPr lang="en-US" sz="3800">
                <a:solidFill>
                  <a:srgbClr val="000000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地理位置搜索：按半径筛选附近物品</a:t>
            </a:r>
            <a:endParaRPr lang="en-US" sz="3800">
              <a:solidFill>
                <a:srgbClr val="000000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2580671" y="-151884"/>
            <a:ext cx="6890047" cy="1557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920"/>
              </a:lnSpc>
            </a:pPr>
            <a:r>
              <a:rPr lang="en-US" sz="6000">
                <a:solidFill>
                  <a:srgbClr val="004AAD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2、地图集成功能</a:t>
            </a:r>
            <a:endParaRPr lang="en-US" sz="6000">
              <a:solidFill>
                <a:srgbClr val="004AAD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990600" y="2495894"/>
            <a:ext cx="5035094" cy="902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80"/>
              </a:lnSpc>
            </a:pPr>
            <a:r>
              <a:rPr lang="en-US" sz="3800">
                <a:solidFill>
                  <a:srgbClr val="000000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① 搜索参数结构</a:t>
            </a:r>
            <a:endParaRPr lang="en-US" sz="3800">
              <a:solidFill>
                <a:srgbClr val="000000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8607698" y="2494112"/>
            <a:ext cx="16180099" cy="902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80"/>
              </a:lnSpc>
            </a:pPr>
            <a:r>
              <a:rPr lang="en-US" sz="3800">
                <a:solidFill>
                  <a:srgbClr val="000000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② 清理空值参数</a:t>
            </a:r>
            <a:endParaRPr lang="en-US" sz="3800">
              <a:solidFill>
                <a:srgbClr val="000000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</p:spTree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 t="-38888" b="-38888"/>
              </a:stretch>
            </a:blipFill>
          </p:spPr>
        </p:sp>
      </p:grpSp>
      <p:sp>
        <p:nvSpPr>
          <p:cNvPr id="4" name="Freeform 4"/>
          <p:cNvSpPr/>
          <p:nvPr/>
        </p:nvSpPr>
        <p:spPr>
          <a:xfrm>
            <a:off x="0" y="-144661"/>
            <a:ext cx="18379763" cy="10431661"/>
          </a:xfrm>
          <a:custGeom>
            <a:avLst/>
            <a:gdLst/>
            <a:ahLst/>
            <a:cxnLst/>
            <a:rect l="l" t="t" r="r" b="b"/>
            <a:pathLst>
              <a:path w="18379763" h="10431661">
                <a:moveTo>
                  <a:pt x="0" y="0"/>
                </a:moveTo>
                <a:lnTo>
                  <a:pt x="18379763" y="0"/>
                </a:lnTo>
                <a:lnTo>
                  <a:pt x="18379763" y="10431661"/>
                </a:lnTo>
                <a:lnTo>
                  <a:pt x="0" y="104316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27" b="-27"/>
            </a:stretch>
          </a:blipFill>
        </p:spPr>
      </p:sp>
      <p:sp>
        <p:nvSpPr>
          <p:cNvPr id="5" name="Freeform 5" descr="仅校徽"/>
          <p:cNvSpPr/>
          <p:nvPr/>
        </p:nvSpPr>
        <p:spPr>
          <a:xfrm>
            <a:off x="990600" y="435492"/>
            <a:ext cx="1333526" cy="1333617"/>
          </a:xfrm>
          <a:custGeom>
            <a:avLst/>
            <a:gdLst/>
            <a:ahLst/>
            <a:cxnLst/>
            <a:rect l="l" t="t" r="r" b="b"/>
            <a:pathLst>
              <a:path w="1333526" h="1333617">
                <a:moveTo>
                  <a:pt x="0" y="0"/>
                </a:moveTo>
                <a:lnTo>
                  <a:pt x="1333526" y="0"/>
                </a:lnTo>
                <a:lnTo>
                  <a:pt x="1333526" y="1333617"/>
                </a:lnTo>
                <a:lnTo>
                  <a:pt x="0" y="133361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3" r="-3"/>
            </a:stretch>
          </a:blipFill>
        </p:spPr>
      </p:sp>
      <p:grpSp>
        <p:nvGrpSpPr>
          <p:cNvPr id="6" name="Group 6"/>
          <p:cNvGrpSpPr/>
          <p:nvPr/>
        </p:nvGrpSpPr>
        <p:grpSpPr>
          <a:xfrm rot="0">
            <a:off x="1657363" y="2782665"/>
            <a:ext cx="15601937" cy="6318785"/>
            <a:chOff x="0" y="0"/>
            <a:chExt cx="20802583" cy="842504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0802600" cy="8425053"/>
            </a:xfrm>
            <a:custGeom>
              <a:avLst/>
              <a:gdLst/>
              <a:ahLst/>
              <a:cxnLst/>
              <a:rect l="l" t="t" r="r" b="b"/>
              <a:pathLst>
                <a:path w="20802600" h="8425053">
                  <a:moveTo>
                    <a:pt x="0" y="0"/>
                  </a:moveTo>
                  <a:lnTo>
                    <a:pt x="20802600" y="0"/>
                  </a:lnTo>
                  <a:lnTo>
                    <a:pt x="20802600" y="8425053"/>
                  </a:lnTo>
                  <a:lnTo>
                    <a:pt x="0" y="84250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t="-26" b="-26"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1079201" y="1742412"/>
            <a:ext cx="16180099" cy="779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80"/>
              </a:lnSpc>
            </a:pPr>
            <a:r>
              <a:rPr lang="zh-CN" altLang="en-US" sz="3800">
                <a:solidFill>
                  <a:srgbClr val="000000"/>
                </a:solidFill>
                <a:latin typeface="Arimo" panose="020B0604020202020204"/>
                <a:ea typeface="宋体" panose="02010600030101010101" pitchFamily="2" charset="-122"/>
                <a:cs typeface="Arimo" panose="020B0604020202020204"/>
                <a:sym typeface="Arimo" panose="020B0604020202020204"/>
              </a:rPr>
              <a:t>（</a:t>
            </a:r>
            <a:r>
              <a:rPr lang="en-US" sz="3800">
                <a:solidFill>
                  <a:srgbClr val="000000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4</a:t>
            </a:r>
            <a:r>
              <a:rPr lang="zh-CN" altLang="en-US" sz="3800">
                <a:solidFill>
                  <a:srgbClr val="000000"/>
                </a:solidFill>
                <a:latin typeface="Arimo" panose="020B0604020202020204"/>
                <a:ea typeface="宋体" panose="02010600030101010101" pitchFamily="2" charset="-122"/>
                <a:cs typeface="Arimo" panose="020B0604020202020204"/>
                <a:sym typeface="Arimo" panose="020B0604020202020204"/>
              </a:rPr>
              <a:t>）</a:t>
            </a:r>
            <a:r>
              <a:rPr lang="en-US" sz="3800">
                <a:solidFill>
                  <a:srgbClr val="000000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后端请求处理：转换位置参数并请求API</a:t>
            </a:r>
            <a:endParaRPr lang="en-US" sz="3800">
              <a:solidFill>
                <a:srgbClr val="000000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2580671" y="-151884"/>
            <a:ext cx="6890047" cy="1557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920"/>
              </a:lnSpc>
            </a:pPr>
            <a:r>
              <a:rPr lang="en-US" sz="6000">
                <a:solidFill>
                  <a:srgbClr val="004AAD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2、地图集成功能</a:t>
            </a:r>
            <a:endParaRPr lang="en-US" sz="6000">
              <a:solidFill>
                <a:srgbClr val="004AAD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</p:spTree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 t="-38888" b="-38888"/>
              </a:stretch>
            </a:blipFill>
          </p:spPr>
        </p:sp>
      </p:grpSp>
      <p:sp>
        <p:nvSpPr>
          <p:cNvPr id="4" name="Freeform 4"/>
          <p:cNvSpPr/>
          <p:nvPr/>
        </p:nvSpPr>
        <p:spPr>
          <a:xfrm>
            <a:off x="0" y="-144661"/>
            <a:ext cx="18379763" cy="10431661"/>
          </a:xfrm>
          <a:custGeom>
            <a:avLst/>
            <a:gdLst/>
            <a:ahLst/>
            <a:cxnLst/>
            <a:rect l="l" t="t" r="r" b="b"/>
            <a:pathLst>
              <a:path w="18379763" h="10431661">
                <a:moveTo>
                  <a:pt x="0" y="0"/>
                </a:moveTo>
                <a:lnTo>
                  <a:pt x="18379763" y="0"/>
                </a:lnTo>
                <a:lnTo>
                  <a:pt x="18379763" y="10431661"/>
                </a:lnTo>
                <a:lnTo>
                  <a:pt x="0" y="104316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27" b="-27"/>
            </a:stretch>
          </a:blipFill>
        </p:spPr>
      </p:sp>
      <p:sp>
        <p:nvSpPr>
          <p:cNvPr id="5" name="Freeform 5" descr="仅校徽"/>
          <p:cNvSpPr/>
          <p:nvPr/>
        </p:nvSpPr>
        <p:spPr>
          <a:xfrm>
            <a:off x="990600" y="435492"/>
            <a:ext cx="1333526" cy="1333617"/>
          </a:xfrm>
          <a:custGeom>
            <a:avLst/>
            <a:gdLst/>
            <a:ahLst/>
            <a:cxnLst/>
            <a:rect l="l" t="t" r="r" b="b"/>
            <a:pathLst>
              <a:path w="1333526" h="1333617">
                <a:moveTo>
                  <a:pt x="0" y="0"/>
                </a:moveTo>
                <a:lnTo>
                  <a:pt x="1333526" y="0"/>
                </a:lnTo>
                <a:lnTo>
                  <a:pt x="1333526" y="1333617"/>
                </a:lnTo>
                <a:lnTo>
                  <a:pt x="0" y="133361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3" r="-3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099832" y="2004493"/>
            <a:ext cx="16180099" cy="58889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60"/>
              </a:lnSpc>
            </a:pPr>
            <a:r>
              <a:rPr lang="en-US" sz="3800">
                <a:solidFill>
                  <a:srgbClr val="000000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用户点击地图 </a:t>
            </a:r>
            <a:endParaRPr lang="en-US" sz="3800">
              <a:solidFill>
                <a:srgbClr val="000000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  <a:p>
            <a:pPr algn="l">
              <a:lnSpc>
                <a:spcPts val="6560"/>
              </a:lnSpc>
            </a:pPr>
            <a:r>
              <a:rPr lang="en-US" sz="3800">
                <a:solidFill>
                  <a:srgbClr val="000000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→ LocationPicker 捕获坐标 </a:t>
            </a:r>
            <a:endParaRPr lang="en-US" sz="3800">
              <a:solidFill>
                <a:srgbClr val="000000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  <a:p>
            <a:pPr algn="l">
              <a:lnSpc>
                <a:spcPts val="6560"/>
              </a:lnSpc>
            </a:pPr>
            <a:r>
              <a:rPr lang="en-US" sz="3800">
                <a:solidFill>
                  <a:srgbClr val="000000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→ 反向地理编码获取地址 </a:t>
            </a:r>
            <a:endParaRPr lang="en-US" sz="3800">
              <a:solidFill>
                <a:srgbClr val="000000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  <a:p>
            <a:pPr algn="l">
              <a:lnSpc>
                <a:spcPts val="6560"/>
              </a:lnSpc>
            </a:pPr>
            <a:r>
              <a:rPr lang="en-US" sz="3800">
                <a:solidFill>
                  <a:srgbClr val="000000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→ SearchBar 组合搜索参数 </a:t>
            </a:r>
            <a:endParaRPr lang="en-US" sz="3800">
              <a:solidFill>
                <a:srgbClr val="000000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  <a:p>
            <a:pPr algn="l">
              <a:lnSpc>
                <a:spcPts val="6560"/>
              </a:lnSpc>
            </a:pPr>
            <a:r>
              <a:rPr lang="en-US" sz="3800">
                <a:solidFill>
                  <a:srgbClr val="000000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→ Store 转换参数格式 </a:t>
            </a:r>
            <a:endParaRPr lang="en-US" sz="3800">
              <a:solidFill>
                <a:srgbClr val="000000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  <a:p>
            <a:pPr algn="l">
              <a:lnSpc>
                <a:spcPts val="6560"/>
              </a:lnSpc>
            </a:pPr>
            <a:r>
              <a:rPr lang="en-US" sz="3800">
                <a:solidFill>
                  <a:srgbClr val="000000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→ API 返回附近物品 </a:t>
            </a:r>
            <a:endParaRPr lang="en-US" sz="3800">
              <a:solidFill>
                <a:srgbClr val="000000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  <a:p>
            <a:pPr algn="l">
              <a:lnSpc>
                <a:spcPts val="6560"/>
              </a:lnSpc>
            </a:pPr>
            <a:r>
              <a:rPr lang="en-US" sz="3800">
                <a:solidFill>
                  <a:srgbClr val="000000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→ StaticMap 展示结果</a:t>
            </a:r>
            <a:endParaRPr lang="en-US" sz="3800">
              <a:solidFill>
                <a:srgbClr val="000000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  <p:grpSp>
        <p:nvGrpSpPr>
          <p:cNvPr id="7" name="Group 7"/>
          <p:cNvGrpSpPr/>
          <p:nvPr/>
        </p:nvGrpSpPr>
        <p:grpSpPr>
          <a:xfrm rot="0">
            <a:off x="8880570" y="2347393"/>
            <a:ext cx="8378730" cy="6870558"/>
            <a:chOff x="0" y="0"/>
            <a:chExt cx="11171640" cy="916074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1171682" cy="9160764"/>
            </a:xfrm>
            <a:custGeom>
              <a:avLst/>
              <a:gdLst/>
              <a:ahLst/>
              <a:cxnLst/>
              <a:rect l="l" t="t" r="r" b="b"/>
              <a:pathLst>
                <a:path w="11171682" h="9160764">
                  <a:moveTo>
                    <a:pt x="0" y="0"/>
                  </a:moveTo>
                  <a:lnTo>
                    <a:pt x="11171682" y="0"/>
                  </a:lnTo>
                  <a:lnTo>
                    <a:pt x="11171682" y="9160764"/>
                  </a:lnTo>
                  <a:lnTo>
                    <a:pt x="0" y="91607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t="-16" b="-16"/>
              </a:stretch>
            </a:blipFill>
          </p:spPr>
        </p:sp>
      </p:grpSp>
      <p:sp>
        <p:nvSpPr>
          <p:cNvPr id="9" name="TextBox 9"/>
          <p:cNvSpPr txBox="1"/>
          <p:nvPr/>
        </p:nvSpPr>
        <p:spPr>
          <a:xfrm>
            <a:off x="2580671" y="-151884"/>
            <a:ext cx="8900303" cy="1557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920"/>
              </a:lnSpc>
            </a:pPr>
            <a:r>
              <a:rPr lang="en-US" sz="6000">
                <a:solidFill>
                  <a:srgbClr val="004AAD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2、地图集成功能（流程）</a:t>
            </a:r>
            <a:endParaRPr lang="en-US" sz="6000">
              <a:solidFill>
                <a:srgbClr val="004AAD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 t="-38888" b="-38888"/>
              </a:stretch>
            </a:blipFill>
          </p:spPr>
        </p:sp>
      </p:grpSp>
      <p:sp>
        <p:nvSpPr>
          <p:cNvPr id="4" name="Freeform 4"/>
          <p:cNvSpPr/>
          <p:nvPr/>
        </p:nvSpPr>
        <p:spPr>
          <a:xfrm>
            <a:off x="0" y="-144661"/>
            <a:ext cx="18379763" cy="10431661"/>
          </a:xfrm>
          <a:custGeom>
            <a:avLst/>
            <a:gdLst/>
            <a:ahLst/>
            <a:cxnLst/>
            <a:rect l="l" t="t" r="r" b="b"/>
            <a:pathLst>
              <a:path w="18379763" h="10431661">
                <a:moveTo>
                  <a:pt x="0" y="0"/>
                </a:moveTo>
                <a:lnTo>
                  <a:pt x="18379763" y="0"/>
                </a:lnTo>
                <a:lnTo>
                  <a:pt x="18379763" y="10431661"/>
                </a:lnTo>
                <a:lnTo>
                  <a:pt x="0" y="104316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27" b="-27"/>
            </a:stretch>
          </a:blipFill>
        </p:spPr>
      </p:sp>
      <p:sp>
        <p:nvSpPr>
          <p:cNvPr id="7" name="Freeform 7" descr="仅校徽"/>
          <p:cNvSpPr/>
          <p:nvPr/>
        </p:nvSpPr>
        <p:spPr>
          <a:xfrm>
            <a:off x="990600" y="435492"/>
            <a:ext cx="1333526" cy="1333617"/>
          </a:xfrm>
          <a:custGeom>
            <a:avLst/>
            <a:gdLst/>
            <a:ahLst/>
            <a:cxnLst/>
            <a:rect l="l" t="t" r="r" b="b"/>
            <a:pathLst>
              <a:path w="1333526" h="1333617">
                <a:moveTo>
                  <a:pt x="0" y="0"/>
                </a:moveTo>
                <a:lnTo>
                  <a:pt x="1333526" y="0"/>
                </a:lnTo>
                <a:lnTo>
                  <a:pt x="1333526" y="1333617"/>
                </a:lnTo>
                <a:lnTo>
                  <a:pt x="0" y="133361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3" r="-3"/>
            </a:stretch>
          </a:blipFill>
        </p:spPr>
      </p:sp>
      <p:grpSp>
        <p:nvGrpSpPr>
          <p:cNvPr id="8" name="Group 8"/>
          <p:cNvGrpSpPr/>
          <p:nvPr/>
        </p:nvGrpSpPr>
        <p:grpSpPr>
          <a:xfrm rot="0">
            <a:off x="1461455" y="5291505"/>
            <a:ext cx="12623348" cy="3250512"/>
            <a:chOff x="0" y="0"/>
            <a:chExt cx="16831131" cy="433401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6831183" cy="4334002"/>
            </a:xfrm>
            <a:custGeom>
              <a:avLst/>
              <a:gdLst/>
              <a:ahLst/>
              <a:cxnLst/>
              <a:rect l="l" t="t" r="r" b="b"/>
              <a:pathLst>
                <a:path w="16831183" h="4334002">
                  <a:moveTo>
                    <a:pt x="0" y="0"/>
                  </a:moveTo>
                  <a:lnTo>
                    <a:pt x="16831183" y="0"/>
                  </a:lnTo>
                  <a:lnTo>
                    <a:pt x="16831183" y="4334002"/>
                  </a:lnTo>
                  <a:lnTo>
                    <a:pt x="0" y="43340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109" r="-109"/>
              </a:stretch>
            </a:blipFill>
          </p:spPr>
        </p:sp>
      </p:grpSp>
      <p:sp>
        <p:nvSpPr>
          <p:cNvPr id="12" name="TextBox 12"/>
          <p:cNvSpPr txBox="1"/>
          <p:nvPr/>
        </p:nvSpPr>
        <p:spPr>
          <a:xfrm>
            <a:off x="2580671" y="-151884"/>
            <a:ext cx="6890047" cy="1557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920"/>
              </a:lnSpc>
            </a:pPr>
            <a:r>
              <a:rPr lang="en-US" sz="6000">
                <a:solidFill>
                  <a:srgbClr val="004AAD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3、站内信/即时通讯</a:t>
            </a:r>
            <a:endParaRPr lang="en-US" sz="6000">
              <a:solidFill>
                <a:srgbClr val="004AAD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657363" y="2190775"/>
            <a:ext cx="7684918" cy="2355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80"/>
              </a:lnSpc>
            </a:pPr>
            <a:r>
              <a:rPr lang="en-US" sz="3800" b="1">
                <a:solidFill>
                  <a:srgbClr val="000000"/>
                </a:solidFill>
                <a:latin typeface="Arimo Bold" panose="020B0704020202020204"/>
                <a:ea typeface="Arimo Bold" panose="020B0704020202020204"/>
                <a:cs typeface="Arimo Bold" panose="020B0704020202020204"/>
                <a:sym typeface="Arimo Bold" panose="020B0704020202020204"/>
              </a:rPr>
              <a:t>消息模型</a:t>
            </a:r>
            <a:endParaRPr lang="en-US" sz="3800" b="1">
              <a:solidFill>
                <a:srgbClr val="000000"/>
              </a:solidFill>
              <a:latin typeface="Arimo Bold" panose="020B0704020202020204"/>
              <a:ea typeface="Arimo Bold" panose="020B0704020202020204"/>
              <a:cs typeface="Arimo Bold" panose="020B0704020202020204"/>
              <a:sym typeface="Arimo Bold" panose="020B0704020202020204"/>
            </a:endParaRPr>
          </a:p>
          <a:p>
            <a:pPr algn="l">
              <a:lnSpc>
                <a:spcPts val="5760"/>
              </a:lnSpc>
            </a:pPr>
            <a:r>
              <a:rPr lang="en-US" sz="3600">
                <a:solidFill>
                  <a:srgbClr val="000000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将通信消息存储在数据库中，方便前端进行查看与调用</a:t>
            </a:r>
            <a:endParaRPr lang="en-US" sz="3600">
              <a:solidFill>
                <a:srgbClr val="000000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  <p:sp>
        <p:nvSpPr>
          <p:cNvPr id="14" name="Freeform 14"/>
          <p:cNvSpPr/>
          <p:nvPr/>
        </p:nvSpPr>
        <p:spPr>
          <a:xfrm>
            <a:off x="1461455" y="2017335"/>
            <a:ext cx="7880826" cy="3126165"/>
          </a:xfrm>
          <a:custGeom>
            <a:avLst/>
            <a:gdLst/>
            <a:ahLst/>
            <a:cxnLst/>
            <a:rect l="l" t="t" r="r" b="b"/>
            <a:pathLst>
              <a:path w="7880826" h="3126165">
                <a:moveTo>
                  <a:pt x="0" y="0"/>
                </a:moveTo>
                <a:lnTo>
                  <a:pt x="7880826" y="0"/>
                </a:lnTo>
                <a:lnTo>
                  <a:pt x="7880826" y="3126165"/>
                </a:lnTo>
                <a:lnTo>
                  <a:pt x="0" y="312616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t="-83" b="-83"/>
            </a:stretch>
          </a:blipFill>
        </p:spPr>
        <p:txBody>
          <a:bodyPr/>
          <a:p>
            <a:endParaRPr lang="zh-CN" altLang="en-US"/>
          </a:p>
        </p:txBody>
      </p:sp>
    </p:spTree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 t="-38888" b="-38888"/>
              </a:stretch>
            </a:blipFill>
          </p:spPr>
        </p:sp>
      </p:grpSp>
      <p:sp>
        <p:nvSpPr>
          <p:cNvPr id="4" name="Freeform 4"/>
          <p:cNvSpPr/>
          <p:nvPr/>
        </p:nvSpPr>
        <p:spPr>
          <a:xfrm>
            <a:off x="-19050" y="-144661"/>
            <a:ext cx="18379763" cy="10431661"/>
          </a:xfrm>
          <a:custGeom>
            <a:avLst/>
            <a:gdLst/>
            <a:ahLst/>
            <a:cxnLst/>
            <a:rect l="l" t="t" r="r" b="b"/>
            <a:pathLst>
              <a:path w="18379763" h="10431661">
                <a:moveTo>
                  <a:pt x="0" y="0"/>
                </a:moveTo>
                <a:lnTo>
                  <a:pt x="18379763" y="0"/>
                </a:lnTo>
                <a:lnTo>
                  <a:pt x="18379763" y="10431661"/>
                </a:lnTo>
                <a:lnTo>
                  <a:pt x="0" y="104316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27" b="-27"/>
            </a:stretch>
          </a:blipFill>
        </p:spPr>
      </p:sp>
      <p:grpSp>
        <p:nvGrpSpPr>
          <p:cNvPr id="5" name="Group 5"/>
          <p:cNvGrpSpPr/>
          <p:nvPr/>
        </p:nvGrpSpPr>
        <p:grpSpPr>
          <a:xfrm rot="0">
            <a:off x="10560577" y="4892977"/>
            <a:ext cx="6698742" cy="38100"/>
            <a:chOff x="0" y="0"/>
            <a:chExt cx="8931656" cy="50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931656" cy="50800"/>
            </a:xfrm>
            <a:custGeom>
              <a:avLst/>
              <a:gdLst/>
              <a:ahLst/>
              <a:cxnLst/>
              <a:rect l="l" t="t" r="r" b="b"/>
              <a:pathLst>
                <a:path w="8931656" h="50800">
                  <a:moveTo>
                    <a:pt x="0" y="0"/>
                  </a:moveTo>
                  <a:lnTo>
                    <a:pt x="8931656" y="0"/>
                  </a:lnTo>
                  <a:lnTo>
                    <a:pt x="8931656" y="50800"/>
                  </a:lnTo>
                  <a:lnTo>
                    <a:pt x="0" y="508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7" name="Freeform 7" descr="仅校徽"/>
          <p:cNvSpPr/>
          <p:nvPr/>
        </p:nvSpPr>
        <p:spPr>
          <a:xfrm>
            <a:off x="990600" y="435492"/>
            <a:ext cx="1333526" cy="1333617"/>
          </a:xfrm>
          <a:custGeom>
            <a:avLst/>
            <a:gdLst/>
            <a:ahLst/>
            <a:cxnLst/>
            <a:rect l="l" t="t" r="r" b="b"/>
            <a:pathLst>
              <a:path w="1333526" h="1333617">
                <a:moveTo>
                  <a:pt x="0" y="0"/>
                </a:moveTo>
                <a:lnTo>
                  <a:pt x="1333526" y="0"/>
                </a:lnTo>
                <a:lnTo>
                  <a:pt x="1333526" y="1333617"/>
                </a:lnTo>
                <a:lnTo>
                  <a:pt x="0" y="133361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3" r="-3"/>
            </a:stretch>
          </a:blipFill>
        </p:spPr>
      </p:sp>
      <p:grpSp>
        <p:nvGrpSpPr>
          <p:cNvPr id="8" name="Group 8"/>
          <p:cNvGrpSpPr/>
          <p:nvPr/>
        </p:nvGrpSpPr>
        <p:grpSpPr>
          <a:xfrm rot="0">
            <a:off x="1028700" y="4036837"/>
            <a:ext cx="8180231" cy="4918364"/>
            <a:chOff x="0" y="0"/>
            <a:chExt cx="10906975" cy="655781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0907014" cy="6557772"/>
            </a:xfrm>
            <a:custGeom>
              <a:avLst/>
              <a:gdLst/>
              <a:ahLst/>
              <a:cxnLst/>
              <a:rect l="l" t="t" r="r" b="b"/>
              <a:pathLst>
                <a:path w="10907014" h="6557772">
                  <a:moveTo>
                    <a:pt x="0" y="0"/>
                  </a:moveTo>
                  <a:lnTo>
                    <a:pt x="10907014" y="0"/>
                  </a:lnTo>
                  <a:lnTo>
                    <a:pt x="10907014" y="6557772"/>
                  </a:lnTo>
                  <a:lnTo>
                    <a:pt x="0" y="65577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t="-50" b="-51"/>
              </a:stretch>
            </a:blipFill>
          </p:spPr>
        </p:sp>
      </p:grpSp>
      <p:sp>
        <p:nvSpPr>
          <p:cNvPr id="10" name="TextBox 10"/>
          <p:cNvSpPr txBox="1"/>
          <p:nvPr/>
        </p:nvSpPr>
        <p:spPr>
          <a:xfrm>
            <a:off x="2580671" y="-151884"/>
            <a:ext cx="6890047" cy="1557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920"/>
              </a:lnSpc>
            </a:pPr>
            <a:r>
              <a:rPr lang="en-US" sz="6000">
                <a:solidFill>
                  <a:srgbClr val="004AAD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3、站内信/即时通讯</a:t>
            </a:r>
            <a:endParaRPr lang="en-US" sz="6000">
              <a:solidFill>
                <a:srgbClr val="004AAD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028700" y="2746685"/>
            <a:ext cx="7684918" cy="902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80"/>
              </a:lnSpc>
            </a:pPr>
            <a:r>
              <a:rPr lang="en-US" sz="3800">
                <a:solidFill>
                  <a:srgbClr val="000000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后端提供发送私信接口</a:t>
            </a:r>
            <a:endParaRPr lang="en-US" sz="3800">
              <a:solidFill>
                <a:srgbClr val="000000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  <p:grpSp>
        <p:nvGrpSpPr>
          <p:cNvPr id="12" name="Group 12"/>
          <p:cNvGrpSpPr/>
          <p:nvPr/>
        </p:nvGrpSpPr>
        <p:grpSpPr>
          <a:xfrm rot="0">
            <a:off x="7845292" y="2745590"/>
            <a:ext cx="10041996" cy="4456136"/>
            <a:chOff x="0" y="0"/>
            <a:chExt cx="13389328" cy="594151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3389356" cy="5941568"/>
            </a:xfrm>
            <a:custGeom>
              <a:avLst/>
              <a:gdLst/>
              <a:ahLst/>
              <a:cxnLst/>
              <a:rect l="l" t="t" r="r" b="b"/>
              <a:pathLst>
                <a:path w="13389356" h="5941568">
                  <a:moveTo>
                    <a:pt x="0" y="0"/>
                  </a:moveTo>
                  <a:lnTo>
                    <a:pt x="13389356" y="0"/>
                  </a:lnTo>
                  <a:lnTo>
                    <a:pt x="13389356" y="5941568"/>
                  </a:lnTo>
                  <a:lnTo>
                    <a:pt x="0" y="59415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39" r="-39"/>
              </a:stretch>
            </a:blipFill>
          </p:spPr>
        </p:sp>
      </p:grpSp>
      <p:sp>
        <p:nvSpPr>
          <p:cNvPr id="14" name="TextBox 14"/>
          <p:cNvSpPr txBox="1"/>
          <p:nvPr/>
        </p:nvSpPr>
        <p:spPr>
          <a:xfrm>
            <a:off x="7845292" y="1407159"/>
            <a:ext cx="4267200" cy="8616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sz="3800">
                <a:solidFill>
                  <a:srgbClr val="000000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前端处理信息发送</a:t>
            </a:r>
            <a:endParaRPr lang="en-US" sz="3800">
              <a:solidFill>
                <a:srgbClr val="000000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 t="-38888" b="-38888"/>
              </a:stretch>
            </a:blipFill>
          </p:spPr>
        </p:sp>
      </p:grpSp>
      <p:sp>
        <p:nvSpPr>
          <p:cNvPr id="4" name="Freeform 4"/>
          <p:cNvSpPr/>
          <p:nvPr/>
        </p:nvSpPr>
        <p:spPr>
          <a:xfrm>
            <a:off x="0" y="-144661"/>
            <a:ext cx="18379763" cy="10431661"/>
          </a:xfrm>
          <a:custGeom>
            <a:avLst/>
            <a:gdLst/>
            <a:ahLst/>
            <a:cxnLst/>
            <a:rect l="l" t="t" r="r" b="b"/>
            <a:pathLst>
              <a:path w="18379763" h="10431661">
                <a:moveTo>
                  <a:pt x="0" y="0"/>
                </a:moveTo>
                <a:lnTo>
                  <a:pt x="18379763" y="0"/>
                </a:lnTo>
                <a:lnTo>
                  <a:pt x="18379763" y="10431661"/>
                </a:lnTo>
                <a:lnTo>
                  <a:pt x="0" y="104316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27" b="-27"/>
            </a:stretch>
          </a:blipFill>
        </p:spPr>
      </p:sp>
      <p:sp>
        <p:nvSpPr>
          <p:cNvPr id="5" name="Freeform 5" descr="仅校徽"/>
          <p:cNvSpPr/>
          <p:nvPr/>
        </p:nvSpPr>
        <p:spPr>
          <a:xfrm>
            <a:off x="990600" y="435492"/>
            <a:ext cx="1333526" cy="1333617"/>
          </a:xfrm>
          <a:custGeom>
            <a:avLst/>
            <a:gdLst/>
            <a:ahLst/>
            <a:cxnLst/>
            <a:rect l="l" t="t" r="r" b="b"/>
            <a:pathLst>
              <a:path w="1333526" h="1333617">
                <a:moveTo>
                  <a:pt x="0" y="0"/>
                </a:moveTo>
                <a:lnTo>
                  <a:pt x="1333526" y="0"/>
                </a:lnTo>
                <a:lnTo>
                  <a:pt x="1333526" y="1333617"/>
                </a:lnTo>
                <a:lnTo>
                  <a:pt x="0" y="133361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3" r="-3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018869" y="1843378"/>
            <a:ext cx="4009364" cy="11616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810"/>
              </a:lnSpc>
            </a:pPr>
            <a:r>
              <a:rPr lang="en-US" sz="4880">
                <a:solidFill>
                  <a:srgbClr val="000000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输入数据</a:t>
            </a:r>
            <a:endParaRPr lang="en-US" sz="4880">
              <a:solidFill>
                <a:srgbClr val="000000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2018869" y="3274114"/>
            <a:ext cx="5584250" cy="778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85"/>
              </a:lnSpc>
            </a:pPr>
            <a:r>
              <a:rPr lang="en-US" sz="3240" b="1">
                <a:solidFill>
                  <a:srgbClr val="000000"/>
                </a:solidFill>
                <a:latin typeface="Arimo Bold" panose="020B0704020202020204"/>
                <a:ea typeface="Arimo Bold" panose="020B0704020202020204"/>
                <a:cs typeface="Arimo Bold" panose="020B0704020202020204"/>
                <a:sym typeface="Arimo Bold" panose="020B0704020202020204"/>
              </a:rPr>
              <a:t>注册</a:t>
            </a:r>
            <a:r>
              <a:rPr lang="en-US" sz="3240">
                <a:solidFill>
                  <a:srgbClr val="000000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：用户名、密码、邮箱。</a:t>
            </a:r>
            <a:endParaRPr lang="en-US" sz="3240">
              <a:solidFill>
                <a:srgbClr val="000000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2580671" y="-151884"/>
            <a:ext cx="6890047" cy="14833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920"/>
              </a:lnSpc>
            </a:pPr>
            <a:r>
              <a:rPr lang="en-US" sz="6000">
                <a:solidFill>
                  <a:srgbClr val="004AAD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需求分析</a:t>
            </a:r>
            <a:endParaRPr lang="en-US" sz="6000">
              <a:solidFill>
                <a:srgbClr val="004AAD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0130490" y="1873740"/>
            <a:ext cx="4009364" cy="1162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810"/>
              </a:lnSpc>
            </a:pPr>
            <a:r>
              <a:rPr lang="en-US" sz="4880">
                <a:solidFill>
                  <a:srgbClr val="000000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预期结果</a:t>
            </a:r>
            <a:endParaRPr lang="en-US" sz="4880">
              <a:solidFill>
                <a:srgbClr val="000000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0130490" y="3274114"/>
            <a:ext cx="5584250" cy="771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85"/>
              </a:lnSpc>
            </a:pPr>
            <a:r>
              <a:rPr lang="en-US" sz="3240">
                <a:solidFill>
                  <a:srgbClr val="000000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成功注册，同时写入数据库。</a:t>
            </a:r>
            <a:endParaRPr lang="en-US" sz="3240">
              <a:solidFill>
                <a:srgbClr val="000000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2018869" y="4283289"/>
            <a:ext cx="5584250" cy="778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85"/>
              </a:lnSpc>
            </a:pPr>
            <a:r>
              <a:rPr lang="en-US" sz="3240" b="1">
                <a:solidFill>
                  <a:srgbClr val="000000"/>
                </a:solidFill>
                <a:latin typeface="Arimo Bold" panose="020B0704020202020204"/>
                <a:ea typeface="Arimo Bold" panose="020B0704020202020204"/>
                <a:cs typeface="Arimo Bold" panose="020B0704020202020204"/>
                <a:sym typeface="Arimo Bold" panose="020B0704020202020204"/>
              </a:rPr>
              <a:t>登录</a:t>
            </a:r>
            <a:r>
              <a:rPr lang="en-US" sz="3240">
                <a:solidFill>
                  <a:srgbClr val="000000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：用户名、密码。</a:t>
            </a:r>
            <a:endParaRPr lang="en-US" sz="3240">
              <a:solidFill>
                <a:srgbClr val="000000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0130490" y="4283289"/>
            <a:ext cx="5584250" cy="771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85"/>
              </a:lnSpc>
            </a:pPr>
            <a:r>
              <a:rPr lang="en-US" sz="3240">
                <a:solidFill>
                  <a:srgbClr val="000000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成功登录，开始使用系统。</a:t>
            </a:r>
            <a:endParaRPr lang="en-US" sz="3240">
              <a:solidFill>
                <a:srgbClr val="000000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2018869" y="5340088"/>
            <a:ext cx="5404675" cy="2092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85"/>
              </a:lnSpc>
            </a:pPr>
            <a:r>
              <a:rPr lang="en-US" sz="3240" b="1">
                <a:solidFill>
                  <a:srgbClr val="000000"/>
                </a:solidFill>
                <a:latin typeface="Arimo Bold" panose="020B0704020202020204"/>
                <a:ea typeface="Arimo Bold" panose="020B0704020202020204"/>
                <a:cs typeface="Arimo Bold" panose="020B0704020202020204"/>
                <a:sym typeface="Arimo Bold" panose="020B0704020202020204"/>
              </a:rPr>
              <a:t>发布拾获/失物信息</a:t>
            </a:r>
            <a:r>
              <a:rPr lang="en-US" sz="3240">
                <a:solidFill>
                  <a:srgbClr val="000000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：物品名称、物品分类、拾物/失物地点、描述、图片、发布时间。</a:t>
            </a:r>
            <a:endParaRPr lang="en-US" sz="3240">
              <a:solidFill>
                <a:srgbClr val="000000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0130490" y="5292463"/>
            <a:ext cx="6138641" cy="2070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85"/>
              </a:lnSpc>
            </a:pPr>
            <a:r>
              <a:rPr lang="en-US" sz="3240">
                <a:solidFill>
                  <a:srgbClr val="000000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成功发布拾获/失物信息：物品名称、图片、分类、地点、时间、发布者。</a:t>
            </a:r>
            <a:endParaRPr lang="en-US" sz="3240">
              <a:solidFill>
                <a:srgbClr val="000000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2018869" y="7601548"/>
            <a:ext cx="5404675" cy="778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85"/>
              </a:lnSpc>
            </a:pPr>
            <a:r>
              <a:rPr lang="en-US" sz="3240" b="1">
                <a:solidFill>
                  <a:srgbClr val="000000"/>
                </a:solidFill>
                <a:latin typeface="Arimo Bold" panose="020B0704020202020204"/>
                <a:ea typeface="Arimo Bold" panose="020B0704020202020204"/>
                <a:cs typeface="Arimo Bold" panose="020B0704020202020204"/>
                <a:sym typeface="Arimo Bold" panose="020B0704020202020204"/>
              </a:rPr>
              <a:t>搜索</a:t>
            </a:r>
            <a:r>
              <a:rPr lang="en-US" sz="3240">
                <a:solidFill>
                  <a:srgbClr val="000000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：物品名称。</a:t>
            </a:r>
            <a:endParaRPr lang="en-US" sz="3240">
              <a:solidFill>
                <a:srgbClr val="000000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0130490" y="7601548"/>
            <a:ext cx="5712670" cy="14210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85"/>
              </a:lnSpc>
            </a:pPr>
            <a:r>
              <a:rPr lang="en-US" sz="3240">
                <a:solidFill>
                  <a:srgbClr val="000000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搜索结果：物品名称、描述、地点、拾获/失物类别。</a:t>
            </a:r>
            <a:endParaRPr lang="en-US" sz="3240">
              <a:solidFill>
                <a:srgbClr val="000000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  <p:grpSp>
        <p:nvGrpSpPr>
          <p:cNvPr id="29" name="Group 14"/>
          <p:cNvGrpSpPr/>
          <p:nvPr/>
        </p:nvGrpSpPr>
        <p:grpSpPr>
          <a:xfrm rot="0">
            <a:off x="2002234" y="3138395"/>
            <a:ext cx="4149297" cy="38100"/>
            <a:chOff x="0" y="0"/>
            <a:chExt cx="5532396" cy="50800"/>
          </a:xfrm>
        </p:grpSpPr>
        <p:sp>
          <p:nvSpPr>
            <p:cNvPr id="30" name="Freeform 15"/>
            <p:cNvSpPr/>
            <p:nvPr/>
          </p:nvSpPr>
          <p:spPr>
            <a:xfrm>
              <a:off x="25400" y="0"/>
              <a:ext cx="5384800" cy="50800"/>
            </a:xfrm>
            <a:custGeom>
              <a:avLst/>
              <a:gdLst/>
              <a:ahLst/>
              <a:cxnLst/>
              <a:rect l="l" t="t" r="r" b="b"/>
              <a:pathLst>
                <a:path w="5384800" h="50800">
                  <a:moveTo>
                    <a:pt x="203200" y="0"/>
                  </a:moveTo>
                  <a:lnTo>
                    <a:pt x="304800" y="0"/>
                  </a:lnTo>
                  <a:lnTo>
                    <a:pt x="304800" y="50800"/>
                  </a:lnTo>
                  <a:lnTo>
                    <a:pt x="203200" y="50800"/>
                  </a:lnTo>
                  <a:close/>
                  <a:moveTo>
                    <a:pt x="406400" y="0"/>
                  </a:moveTo>
                  <a:lnTo>
                    <a:pt x="508000" y="0"/>
                  </a:lnTo>
                  <a:lnTo>
                    <a:pt x="508000" y="50800"/>
                  </a:lnTo>
                  <a:lnTo>
                    <a:pt x="406400" y="50800"/>
                  </a:lnTo>
                  <a:close/>
                  <a:moveTo>
                    <a:pt x="609600" y="0"/>
                  </a:moveTo>
                  <a:lnTo>
                    <a:pt x="711200" y="0"/>
                  </a:lnTo>
                  <a:lnTo>
                    <a:pt x="711200" y="50800"/>
                  </a:lnTo>
                  <a:lnTo>
                    <a:pt x="609600" y="50800"/>
                  </a:lnTo>
                  <a:close/>
                  <a:moveTo>
                    <a:pt x="812800" y="0"/>
                  </a:moveTo>
                  <a:lnTo>
                    <a:pt x="914400" y="0"/>
                  </a:lnTo>
                  <a:lnTo>
                    <a:pt x="914400" y="50800"/>
                  </a:lnTo>
                  <a:lnTo>
                    <a:pt x="812800" y="50800"/>
                  </a:lnTo>
                  <a:close/>
                  <a:moveTo>
                    <a:pt x="1016000" y="0"/>
                  </a:moveTo>
                  <a:lnTo>
                    <a:pt x="1117600" y="0"/>
                  </a:lnTo>
                  <a:lnTo>
                    <a:pt x="1117600" y="50800"/>
                  </a:lnTo>
                  <a:lnTo>
                    <a:pt x="1016000" y="50800"/>
                  </a:lnTo>
                  <a:close/>
                  <a:moveTo>
                    <a:pt x="1219200" y="0"/>
                  </a:moveTo>
                  <a:lnTo>
                    <a:pt x="1320800" y="0"/>
                  </a:lnTo>
                  <a:lnTo>
                    <a:pt x="1320800" y="50800"/>
                  </a:lnTo>
                  <a:lnTo>
                    <a:pt x="1219200" y="50800"/>
                  </a:lnTo>
                  <a:close/>
                  <a:moveTo>
                    <a:pt x="1422400" y="50800"/>
                  </a:moveTo>
                  <a:lnTo>
                    <a:pt x="1524000" y="50800"/>
                  </a:lnTo>
                  <a:lnTo>
                    <a:pt x="1422400" y="50800"/>
                  </a:lnTo>
                  <a:close/>
                  <a:moveTo>
                    <a:pt x="1625600" y="50800"/>
                  </a:moveTo>
                  <a:lnTo>
                    <a:pt x="1727200" y="50800"/>
                  </a:lnTo>
                  <a:lnTo>
                    <a:pt x="1625600" y="50800"/>
                  </a:lnTo>
                  <a:close/>
                  <a:moveTo>
                    <a:pt x="1828800" y="50800"/>
                  </a:moveTo>
                  <a:lnTo>
                    <a:pt x="1930400" y="50800"/>
                  </a:lnTo>
                  <a:lnTo>
                    <a:pt x="1828800" y="50800"/>
                  </a:lnTo>
                  <a:close/>
                  <a:moveTo>
                    <a:pt x="2032000" y="50800"/>
                  </a:moveTo>
                  <a:lnTo>
                    <a:pt x="2133600" y="50800"/>
                  </a:lnTo>
                  <a:lnTo>
                    <a:pt x="2032000" y="50800"/>
                  </a:lnTo>
                  <a:close/>
                  <a:moveTo>
                    <a:pt x="2235200" y="50800"/>
                  </a:moveTo>
                  <a:lnTo>
                    <a:pt x="2336800" y="50800"/>
                  </a:lnTo>
                  <a:lnTo>
                    <a:pt x="2235200" y="50800"/>
                  </a:lnTo>
                  <a:close/>
                  <a:moveTo>
                    <a:pt x="2438400" y="50800"/>
                  </a:moveTo>
                  <a:lnTo>
                    <a:pt x="2540000" y="50800"/>
                  </a:lnTo>
                  <a:lnTo>
                    <a:pt x="2438400" y="50800"/>
                  </a:lnTo>
                  <a:close/>
                  <a:moveTo>
                    <a:pt x="2641600" y="50800"/>
                  </a:moveTo>
                  <a:lnTo>
                    <a:pt x="2743200" y="50800"/>
                  </a:lnTo>
                  <a:lnTo>
                    <a:pt x="2641600" y="50800"/>
                  </a:lnTo>
                  <a:close/>
                  <a:moveTo>
                    <a:pt x="2844800" y="50800"/>
                  </a:moveTo>
                  <a:lnTo>
                    <a:pt x="2946400" y="50800"/>
                  </a:lnTo>
                  <a:lnTo>
                    <a:pt x="2844800" y="50800"/>
                  </a:lnTo>
                  <a:close/>
                  <a:moveTo>
                    <a:pt x="3048000" y="50800"/>
                  </a:moveTo>
                  <a:lnTo>
                    <a:pt x="3149600" y="50800"/>
                  </a:lnTo>
                  <a:lnTo>
                    <a:pt x="3048000" y="50800"/>
                  </a:lnTo>
                  <a:close/>
                  <a:moveTo>
                    <a:pt x="3251200" y="50800"/>
                  </a:moveTo>
                  <a:lnTo>
                    <a:pt x="3352800" y="50800"/>
                  </a:lnTo>
                  <a:lnTo>
                    <a:pt x="3251200" y="50800"/>
                  </a:lnTo>
                  <a:close/>
                  <a:moveTo>
                    <a:pt x="3454400" y="50800"/>
                  </a:moveTo>
                  <a:lnTo>
                    <a:pt x="3556000" y="50800"/>
                  </a:lnTo>
                  <a:lnTo>
                    <a:pt x="3454400" y="50800"/>
                  </a:lnTo>
                  <a:close/>
                  <a:moveTo>
                    <a:pt x="3657600" y="50800"/>
                  </a:moveTo>
                  <a:lnTo>
                    <a:pt x="3759200" y="50800"/>
                  </a:lnTo>
                  <a:lnTo>
                    <a:pt x="3657600" y="50800"/>
                  </a:lnTo>
                  <a:close/>
                  <a:moveTo>
                    <a:pt x="3860800" y="50800"/>
                  </a:moveTo>
                  <a:lnTo>
                    <a:pt x="3962400" y="50800"/>
                  </a:lnTo>
                  <a:lnTo>
                    <a:pt x="3860800" y="50800"/>
                  </a:lnTo>
                  <a:close/>
                  <a:moveTo>
                    <a:pt x="4064000" y="50800"/>
                  </a:moveTo>
                  <a:lnTo>
                    <a:pt x="4165600" y="50800"/>
                  </a:lnTo>
                  <a:lnTo>
                    <a:pt x="4064000" y="50800"/>
                  </a:lnTo>
                  <a:close/>
                  <a:moveTo>
                    <a:pt x="4267200" y="50800"/>
                  </a:moveTo>
                  <a:lnTo>
                    <a:pt x="4368800" y="50800"/>
                  </a:lnTo>
                  <a:lnTo>
                    <a:pt x="4267200" y="50800"/>
                  </a:lnTo>
                  <a:close/>
                  <a:moveTo>
                    <a:pt x="4470400" y="50800"/>
                  </a:moveTo>
                  <a:lnTo>
                    <a:pt x="4572000" y="50800"/>
                  </a:lnTo>
                  <a:lnTo>
                    <a:pt x="4470400" y="50800"/>
                  </a:lnTo>
                  <a:close/>
                  <a:moveTo>
                    <a:pt x="4673600" y="50800"/>
                  </a:moveTo>
                  <a:lnTo>
                    <a:pt x="4775200" y="50800"/>
                  </a:lnTo>
                  <a:lnTo>
                    <a:pt x="4673600" y="50800"/>
                  </a:lnTo>
                  <a:close/>
                  <a:moveTo>
                    <a:pt x="4876800" y="50800"/>
                  </a:moveTo>
                  <a:lnTo>
                    <a:pt x="4978400" y="50800"/>
                  </a:lnTo>
                  <a:lnTo>
                    <a:pt x="4876800" y="50800"/>
                  </a:lnTo>
                  <a:close/>
                  <a:moveTo>
                    <a:pt x="5080000" y="50800"/>
                  </a:moveTo>
                  <a:lnTo>
                    <a:pt x="5181600" y="50800"/>
                  </a:lnTo>
                  <a:lnTo>
                    <a:pt x="5080000" y="50800"/>
                  </a:lnTo>
                  <a:close/>
                  <a:moveTo>
                    <a:pt x="5283200" y="50800"/>
                  </a:moveTo>
                  <a:lnTo>
                    <a:pt x="5384800" y="50800"/>
                  </a:lnTo>
                  <a:lnTo>
                    <a:pt x="5283200" y="50800"/>
                  </a:lnTo>
                  <a:close/>
                  <a:moveTo>
                    <a:pt x="0" y="0"/>
                  </a:moveTo>
                  <a:lnTo>
                    <a:pt x="101600" y="0"/>
                  </a:lnTo>
                  <a:lnTo>
                    <a:pt x="101600" y="50800"/>
                  </a:lnTo>
                  <a:lnTo>
                    <a:pt x="0" y="50800"/>
                  </a:lnTo>
                  <a:close/>
                </a:path>
              </a:pathLst>
            </a:custGeom>
            <a:solidFill>
              <a:srgbClr val="004AAD"/>
            </a:solidFill>
          </p:spPr>
        </p:sp>
      </p:grpSp>
      <p:grpSp>
        <p:nvGrpSpPr>
          <p:cNvPr id="31" name="Group 12"/>
          <p:cNvGrpSpPr/>
          <p:nvPr/>
        </p:nvGrpSpPr>
        <p:grpSpPr>
          <a:xfrm rot="0">
            <a:off x="10136723" y="3119345"/>
            <a:ext cx="4149297" cy="38100"/>
            <a:chOff x="0" y="0"/>
            <a:chExt cx="5532396" cy="50800"/>
          </a:xfrm>
        </p:grpSpPr>
        <p:sp>
          <p:nvSpPr>
            <p:cNvPr id="32" name="Freeform 13"/>
            <p:cNvSpPr/>
            <p:nvPr/>
          </p:nvSpPr>
          <p:spPr>
            <a:xfrm>
              <a:off x="25400" y="0"/>
              <a:ext cx="5384800" cy="50800"/>
            </a:xfrm>
            <a:custGeom>
              <a:avLst/>
              <a:gdLst/>
              <a:ahLst/>
              <a:cxnLst/>
              <a:rect l="l" t="t" r="r" b="b"/>
              <a:pathLst>
                <a:path w="5384800" h="50800">
                  <a:moveTo>
                    <a:pt x="203200" y="0"/>
                  </a:moveTo>
                  <a:lnTo>
                    <a:pt x="304800" y="0"/>
                  </a:lnTo>
                  <a:lnTo>
                    <a:pt x="304800" y="50800"/>
                  </a:lnTo>
                  <a:lnTo>
                    <a:pt x="203200" y="50800"/>
                  </a:lnTo>
                  <a:close/>
                  <a:moveTo>
                    <a:pt x="406400" y="0"/>
                  </a:moveTo>
                  <a:lnTo>
                    <a:pt x="508000" y="0"/>
                  </a:lnTo>
                  <a:lnTo>
                    <a:pt x="508000" y="50800"/>
                  </a:lnTo>
                  <a:lnTo>
                    <a:pt x="406400" y="50800"/>
                  </a:lnTo>
                  <a:close/>
                  <a:moveTo>
                    <a:pt x="609600" y="0"/>
                  </a:moveTo>
                  <a:lnTo>
                    <a:pt x="711200" y="0"/>
                  </a:lnTo>
                  <a:lnTo>
                    <a:pt x="711200" y="50800"/>
                  </a:lnTo>
                  <a:lnTo>
                    <a:pt x="609600" y="50800"/>
                  </a:lnTo>
                  <a:close/>
                  <a:moveTo>
                    <a:pt x="812800" y="0"/>
                  </a:moveTo>
                  <a:lnTo>
                    <a:pt x="914400" y="0"/>
                  </a:lnTo>
                  <a:lnTo>
                    <a:pt x="914400" y="50800"/>
                  </a:lnTo>
                  <a:lnTo>
                    <a:pt x="812800" y="50800"/>
                  </a:lnTo>
                  <a:close/>
                  <a:moveTo>
                    <a:pt x="1016000" y="0"/>
                  </a:moveTo>
                  <a:lnTo>
                    <a:pt x="1117600" y="0"/>
                  </a:lnTo>
                  <a:lnTo>
                    <a:pt x="1117600" y="50800"/>
                  </a:lnTo>
                  <a:lnTo>
                    <a:pt x="1016000" y="50800"/>
                  </a:lnTo>
                  <a:close/>
                  <a:moveTo>
                    <a:pt x="1219200" y="0"/>
                  </a:moveTo>
                  <a:lnTo>
                    <a:pt x="1320800" y="0"/>
                  </a:lnTo>
                  <a:lnTo>
                    <a:pt x="1320800" y="50800"/>
                  </a:lnTo>
                  <a:lnTo>
                    <a:pt x="1219200" y="50800"/>
                  </a:lnTo>
                  <a:close/>
                  <a:moveTo>
                    <a:pt x="1422400" y="50800"/>
                  </a:moveTo>
                  <a:lnTo>
                    <a:pt x="1524000" y="50800"/>
                  </a:lnTo>
                  <a:lnTo>
                    <a:pt x="1422400" y="50800"/>
                  </a:lnTo>
                  <a:close/>
                  <a:moveTo>
                    <a:pt x="1625600" y="50800"/>
                  </a:moveTo>
                  <a:lnTo>
                    <a:pt x="1727200" y="50800"/>
                  </a:lnTo>
                  <a:lnTo>
                    <a:pt x="1625600" y="50800"/>
                  </a:lnTo>
                  <a:close/>
                  <a:moveTo>
                    <a:pt x="1828800" y="50800"/>
                  </a:moveTo>
                  <a:lnTo>
                    <a:pt x="1930400" y="50800"/>
                  </a:lnTo>
                  <a:lnTo>
                    <a:pt x="1828800" y="50800"/>
                  </a:lnTo>
                  <a:close/>
                  <a:moveTo>
                    <a:pt x="2032000" y="50800"/>
                  </a:moveTo>
                  <a:lnTo>
                    <a:pt x="2133600" y="50800"/>
                  </a:lnTo>
                  <a:lnTo>
                    <a:pt x="2032000" y="50800"/>
                  </a:lnTo>
                  <a:close/>
                  <a:moveTo>
                    <a:pt x="2235200" y="50800"/>
                  </a:moveTo>
                  <a:lnTo>
                    <a:pt x="2336800" y="50800"/>
                  </a:lnTo>
                  <a:lnTo>
                    <a:pt x="2235200" y="50800"/>
                  </a:lnTo>
                  <a:close/>
                  <a:moveTo>
                    <a:pt x="2438400" y="50800"/>
                  </a:moveTo>
                  <a:lnTo>
                    <a:pt x="2540000" y="50800"/>
                  </a:lnTo>
                  <a:lnTo>
                    <a:pt x="2438400" y="50800"/>
                  </a:lnTo>
                  <a:close/>
                  <a:moveTo>
                    <a:pt x="2641600" y="50800"/>
                  </a:moveTo>
                  <a:lnTo>
                    <a:pt x="2743200" y="50800"/>
                  </a:lnTo>
                  <a:lnTo>
                    <a:pt x="2641600" y="50800"/>
                  </a:lnTo>
                  <a:close/>
                  <a:moveTo>
                    <a:pt x="2844800" y="50800"/>
                  </a:moveTo>
                  <a:lnTo>
                    <a:pt x="2946400" y="50800"/>
                  </a:lnTo>
                  <a:lnTo>
                    <a:pt x="2844800" y="50800"/>
                  </a:lnTo>
                  <a:close/>
                  <a:moveTo>
                    <a:pt x="3048000" y="50800"/>
                  </a:moveTo>
                  <a:lnTo>
                    <a:pt x="3149600" y="50800"/>
                  </a:lnTo>
                  <a:lnTo>
                    <a:pt x="3048000" y="50800"/>
                  </a:lnTo>
                  <a:close/>
                  <a:moveTo>
                    <a:pt x="3251200" y="50800"/>
                  </a:moveTo>
                  <a:lnTo>
                    <a:pt x="3352800" y="50800"/>
                  </a:lnTo>
                  <a:lnTo>
                    <a:pt x="3251200" y="50800"/>
                  </a:lnTo>
                  <a:close/>
                  <a:moveTo>
                    <a:pt x="3454400" y="50800"/>
                  </a:moveTo>
                  <a:lnTo>
                    <a:pt x="3556000" y="50800"/>
                  </a:lnTo>
                  <a:lnTo>
                    <a:pt x="3454400" y="50800"/>
                  </a:lnTo>
                  <a:close/>
                  <a:moveTo>
                    <a:pt x="3657600" y="50800"/>
                  </a:moveTo>
                  <a:lnTo>
                    <a:pt x="3759200" y="50800"/>
                  </a:lnTo>
                  <a:lnTo>
                    <a:pt x="3657600" y="50800"/>
                  </a:lnTo>
                  <a:close/>
                  <a:moveTo>
                    <a:pt x="3860800" y="50800"/>
                  </a:moveTo>
                  <a:lnTo>
                    <a:pt x="3962400" y="50800"/>
                  </a:lnTo>
                  <a:lnTo>
                    <a:pt x="3860800" y="50800"/>
                  </a:lnTo>
                  <a:close/>
                  <a:moveTo>
                    <a:pt x="4064000" y="50800"/>
                  </a:moveTo>
                  <a:lnTo>
                    <a:pt x="4165600" y="50800"/>
                  </a:lnTo>
                  <a:lnTo>
                    <a:pt x="4064000" y="50800"/>
                  </a:lnTo>
                  <a:close/>
                  <a:moveTo>
                    <a:pt x="4267200" y="50800"/>
                  </a:moveTo>
                  <a:lnTo>
                    <a:pt x="4368800" y="50800"/>
                  </a:lnTo>
                  <a:lnTo>
                    <a:pt x="4267200" y="50800"/>
                  </a:lnTo>
                  <a:close/>
                  <a:moveTo>
                    <a:pt x="4470400" y="50800"/>
                  </a:moveTo>
                  <a:lnTo>
                    <a:pt x="4572000" y="50800"/>
                  </a:lnTo>
                  <a:lnTo>
                    <a:pt x="4470400" y="50800"/>
                  </a:lnTo>
                  <a:close/>
                  <a:moveTo>
                    <a:pt x="4673600" y="50800"/>
                  </a:moveTo>
                  <a:lnTo>
                    <a:pt x="4775200" y="50800"/>
                  </a:lnTo>
                  <a:lnTo>
                    <a:pt x="4673600" y="50800"/>
                  </a:lnTo>
                  <a:close/>
                  <a:moveTo>
                    <a:pt x="4876800" y="50800"/>
                  </a:moveTo>
                  <a:lnTo>
                    <a:pt x="4978400" y="50800"/>
                  </a:lnTo>
                  <a:lnTo>
                    <a:pt x="4876800" y="50800"/>
                  </a:lnTo>
                  <a:close/>
                  <a:moveTo>
                    <a:pt x="5080000" y="50800"/>
                  </a:moveTo>
                  <a:lnTo>
                    <a:pt x="5181600" y="50800"/>
                  </a:lnTo>
                  <a:lnTo>
                    <a:pt x="5080000" y="50800"/>
                  </a:lnTo>
                  <a:close/>
                  <a:moveTo>
                    <a:pt x="5283200" y="50800"/>
                  </a:moveTo>
                  <a:lnTo>
                    <a:pt x="5384800" y="50800"/>
                  </a:lnTo>
                  <a:lnTo>
                    <a:pt x="5283200" y="50800"/>
                  </a:lnTo>
                  <a:close/>
                  <a:moveTo>
                    <a:pt x="0" y="0"/>
                  </a:moveTo>
                  <a:lnTo>
                    <a:pt x="101600" y="0"/>
                  </a:lnTo>
                  <a:lnTo>
                    <a:pt x="101600" y="50800"/>
                  </a:lnTo>
                  <a:lnTo>
                    <a:pt x="0" y="50800"/>
                  </a:lnTo>
                  <a:close/>
                </a:path>
              </a:pathLst>
            </a:custGeom>
            <a:solidFill>
              <a:srgbClr val="004AAD"/>
            </a:solidFill>
          </p:spPr>
        </p:sp>
      </p:grpSp>
      <p:sp>
        <p:nvSpPr>
          <p:cNvPr id="33" name="右箭头 32"/>
          <p:cNvSpPr/>
          <p:nvPr/>
        </p:nvSpPr>
        <p:spPr>
          <a:xfrm>
            <a:off x="8001000" y="3543300"/>
            <a:ext cx="1390650" cy="304800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7" name="右箭头 36"/>
          <p:cNvSpPr/>
          <p:nvPr/>
        </p:nvSpPr>
        <p:spPr>
          <a:xfrm>
            <a:off x="8001000" y="4533900"/>
            <a:ext cx="1390650" cy="304800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8" name="右箭头 37"/>
          <p:cNvSpPr/>
          <p:nvPr/>
        </p:nvSpPr>
        <p:spPr>
          <a:xfrm>
            <a:off x="8001000" y="6059805"/>
            <a:ext cx="1390650" cy="304800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9" name="右箭头 38"/>
          <p:cNvSpPr/>
          <p:nvPr/>
        </p:nvSpPr>
        <p:spPr>
          <a:xfrm>
            <a:off x="8001000" y="7838440"/>
            <a:ext cx="1390650" cy="304800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 t="-38888" b="-38888"/>
              </a:stretch>
            </a:blipFill>
          </p:spPr>
        </p:sp>
      </p:grpSp>
      <p:sp>
        <p:nvSpPr>
          <p:cNvPr id="4" name="Freeform 4"/>
          <p:cNvSpPr/>
          <p:nvPr/>
        </p:nvSpPr>
        <p:spPr>
          <a:xfrm>
            <a:off x="0" y="-144661"/>
            <a:ext cx="18379763" cy="10431661"/>
          </a:xfrm>
          <a:custGeom>
            <a:avLst/>
            <a:gdLst/>
            <a:ahLst/>
            <a:cxnLst/>
            <a:rect l="l" t="t" r="r" b="b"/>
            <a:pathLst>
              <a:path w="18379763" h="10431661">
                <a:moveTo>
                  <a:pt x="0" y="0"/>
                </a:moveTo>
                <a:lnTo>
                  <a:pt x="18379763" y="0"/>
                </a:lnTo>
                <a:lnTo>
                  <a:pt x="18379763" y="10431661"/>
                </a:lnTo>
                <a:lnTo>
                  <a:pt x="0" y="104316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27" b="-27"/>
            </a:stretch>
          </a:blipFill>
        </p:spPr>
      </p:sp>
      <p:grpSp>
        <p:nvGrpSpPr>
          <p:cNvPr id="5" name="Group 5"/>
          <p:cNvGrpSpPr/>
          <p:nvPr/>
        </p:nvGrpSpPr>
        <p:grpSpPr>
          <a:xfrm rot="0">
            <a:off x="10560577" y="4892977"/>
            <a:ext cx="6698742" cy="38100"/>
            <a:chOff x="0" y="0"/>
            <a:chExt cx="8931656" cy="50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931656" cy="50800"/>
            </a:xfrm>
            <a:custGeom>
              <a:avLst/>
              <a:gdLst/>
              <a:ahLst/>
              <a:cxnLst/>
              <a:rect l="l" t="t" r="r" b="b"/>
              <a:pathLst>
                <a:path w="8931656" h="50800">
                  <a:moveTo>
                    <a:pt x="0" y="0"/>
                  </a:moveTo>
                  <a:lnTo>
                    <a:pt x="8931656" y="0"/>
                  </a:lnTo>
                  <a:lnTo>
                    <a:pt x="8931656" y="50800"/>
                  </a:lnTo>
                  <a:lnTo>
                    <a:pt x="0" y="508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7" name="Freeform 7" descr="仅校徽"/>
          <p:cNvSpPr/>
          <p:nvPr/>
        </p:nvSpPr>
        <p:spPr>
          <a:xfrm>
            <a:off x="990600" y="435492"/>
            <a:ext cx="1333526" cy="1333617"/>
          </a:xfrm>
          <a:custGeom>
            <a:avLst/>
            <a:gdLst/>
            <a:ahLst/>
            <a:cxnLst/>
            <a:rect l="l" t="t" r="r" b="b"/>
            <a:pathLst>
              <a:path w="1333526" h="1333617">
                <a:moveTo>
                  <a:pt x="0" y="0"/>
                </a:moveTo>
                <a:lnTo>
                  <a:pt x="1333526" y="0"/>
                </a:lnTo>
                <a:lnTo>
                  <a:pt x="1333526" y="1333617"/>
                </a:lnTo>
                <a:lnTo>
                  <a:pt x="0" y="133361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3" r="-3"/>
            </a:stretch>
          </a:blipFill>
        </p:spPr>
      </p:sp>
      <p:grpSp>
        <p:nvGrpSpPr>
          <p:cNvPr id="8" name="Group 8"/>
          <p:cNvGrpSpPr/>
          <p:nvPr/>
        </p:nvGrpSpPr>
        <p:grpSpPr>
          <a:xfrm rot="0">
            <a:off x="1657363" y="3085608"/>
            <a:ext cx="7706526" cy="4700981"/>
            <a:chOff x="0" y="0"/>
            <a:chExt cx="10275368" cy="626797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0275316" cy="6267958"/>
            </a:xfrm>
            <a:custGeom>
              <a:avLst/>
              <a:gdLst/>
              <a:ahLst/>
              <a:cxnLst/>
              <a:rect l="l" t="t" r="r" b="b"/>
              <a:pathLst>
                <a:path w="10275316" h="6267958">
                  <a:moveTo>
                    <a:pt x="0" y="0"/>
                  </a:moveTo>
                  <a:lnTo>
                    <a:pt x="10275316" y="0"/>
                  </a:lnTo>
                  <a:lnTo>
                    <a:pt x="10275316" y="6267958"/>
                  </a:lnTo>
                  <a:lnTo>
                    <a:pt x="0" y="62679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24" r="-24"/>
              </a:stretch>
            </a:blipFill>
          </p:spPr>
        </p:sp>
      </p:grpSp>
      <p:sp>
        <p:nvSpPr>
          <p:cNvPr id="10" name="TextBox 10"/>
          <p:cNvSpPr txBox="1"/>
          <p:nvPr/>
        </p:nvSpPr>
        <p:spPr>
          <a:xfrm>
            <a:off x="2580671" y="-151884"/>
            <a:ext cx="6890047" cy="1557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920"/>
              </a:lnSpc>
            </a:pPr>
            <a:r>
              <a:rPr lang="en-US" sz="6000">
                <a:solidFill>
                  <a:srgbClr val="004AAD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3、站内信/即时通讯</a:t>
            </a:r>
            <a:endParaRPr lang="en-US" sz="6000">
              <a:solidFill>
                <a:srgbClr val="004AAD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657363" y="1734941"/>
            <a:ext cx="5791200" cy="902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80"/>
              </a:lnSpc>
            </a:pPr>
            <a:r>
              <a:rPr lang="en-US" sz="3800">
                <a:solidFill>
                  <a:srgbClr val="000000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获取与某一用户的聊天记录</a:t>
            </a:r>
            <a:endParaRPr lang="en-US" sz="3800">
              <a:solidFill>
                <a:srgbClr val="000000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  <p:grpSp>
        <p:nvGrpSpPr>
          <p:cNvPr id="12" name="Group 12"/>
          <p:cNvGrpSpPr/>
          <p:nvPr/>
        </p:nvGrpSpPr>
        <p:grpSpPr>
          <a:xfrm rot="0">
            <a:off x="10287451" y="2058791"/>
            <a:ext cx="7181499" cy="7650066"/>
            <a:chOff x="0" y="0"/>
            <a:chExt cx="9575332" cy="1020008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9575292" cy="10200132"/>
            </a:xfrm>
            <a:custGeom>
              <a:avLst/>
              <a:gdLst/>
              <a:ahLst/>
              <a:cxnLst/>
              <a:rect l="l" t="t" r="r" b="b"/>
              <a:pathLst>
                <a:path w="9575292" h="10200132">
                  <a:moveTo>
                    <a:pt x="0" y="0"/>
                  </a:moveTo>
                  <a:lnTo>
                    <a:pt x="9575292" y="0"/>
                  </a:lnTo>
                  <a:lnTo>
                    <a:pt x="9575292" y="10200132"/>
                  </a:lnTo>
                  <a:lnTo>
                    <a:pt x="0" y="102001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t="-34" b="-33"/>
              </a:stretch>
            </a:blipFill>
          </p:spPr>
        </p:sp>
      </p:grpSp>
      <p:sp>
        <p:nvSpPr>
          <p:cNvPr id="14" name="TextBox 14"/>
          <p:cNvSpPr txBox="1"/>
          <p:nvPr/>
        </p:nvSpPr>
        <p:spPr>
          <a:xfrm>
            <a:off x="10287451" y="704850"/>
            <a:ext cx="3860800" cy="902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80"/>
              </a:lnSpc>
            </a:pPr>
            <a:r>
              <a:rPr lang="en-US" sz="3800">
                <a:solidFill>
                  <a:srgbClr val="000000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获取所有会话列表</a:t>
            </a:r>
            <a:endParaRPr lang="en-US" sz="3800">
              <a:solidFill>
                <a:srgbClr val="000000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</p:spTree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 t="-38888" b="-38888"/>
              </a:stretch>
            </a:blipFill>
          </p:spPr>
        </p:sp>
      </p:grpSp>
      <p:sp>
        <p:nvSpPr>
          <p:cNvPr id="4" name="Freeform 4"/>
          <p:cNvSpPr/>
          <p:nvPr/>
        </p:nvSpPr>
        <p:spPr>
          <a:xfrm>
            <a:off x="0" y="-144661"/>
            <a:ext cx="18379763" cy="10431661"/>
          </a:xfrm>
          <a:custGeom>
            <a:avLst/>
            <a:gdLst/>
            <a:ahLst/>
            <a:cxnLst/>
            <a:rect l="l" t="t" r="r" b="b"/>
            <a:pathLst>
              <a:path w="18379763" h="10431661">
                <a:moveTo>
                  <a:pt x="0" y="0"/>
                </a:moveTo>
                <a:lnTo>
                  <a:pt x="18379763" y="0"/>
                </a:lnTo>
                <a:lnTo>
                  <a:pt x="18379763" y="10431661"/>
                </a:lnTo>
                <a:lnTo>
                  <a:pt x="0" y="104316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27" b="-27"/>
            </a:stretch>
          </a:blipFill>
        </p:spPr>
      </p:sp>
      <p:grpSp>
        <p:nvGrpSpPr>
          <p:cNvPr id="5" name="Group 5"/>
          <p:cNvGrpSpPr/>
          <p:nvPr/>
        </p:nvGrpSpPr>
        <p:grpSpPr>
          <a:xfrm rot="0">
            <a:off x="779464" y="1798949"/>
            <a:ext cx="8867459" cy="7661317"/>
            <a:chOff x="0" y="0"/>
            <a:chExt cx="11823279" cy="1021508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1823319" cy="10215118"/>
            </a:xfrm>
            <a:custGeom>
              <a:avLst/>
              <a:gdLst/>
              <a:ahLst/>
              <a:cxnLst/>
              <a:rect l="l" t="t" r="r" b="b"/>
              <a:pathLst>
                <a:path w="11823319" h="10215118">
                  <a:moveTo>
                    <a:pt x="0" y="0"/>
                  </a:moveTo>
                  <a:lnTo>
                    <a:pt x="11823319" y="0"/>
                  </a:lnTo>
                  <a:lnTo>
                    <a:pt x="11823319" y="10215118"/>
                  </a:lnTo>
                  <a:lnTo>
                    <a:pt x="0" y="102151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3795" b="-3795"/>
              </a:stretch>
            </a:blipFill>
          </p:spPr>
        </p:sp>
      </p:grpSp>
      <p:sp>
        <p:nvSpPr>
          <p:cNvPr id="7" name="Freeform 7"/>
          <p:cNvSpPr/>
          <p:nvPr/>
        </p:nvSpPr>
        <p:spPr>
          <a:xfrm>
            <a:off x="9778133" y="2000926"/>
            <a:ext cx="8592105" cy="7257374"/>
          </a:xfrm>
          <a:custGeom>
            <a:avLst/>
            <a:gdLst/>
            <a:ahLst/>
            <a:cxnLst/>
            <a:rect l="l" t="t" r="r" b="b"/>
            <a:pathLst>
              <a:path w="8592105" h="7257374">
                <a:moveTo>
                  <a:pt x="0" y="0"/>
                </a:moveTo>
                <a:lnTo>
                  <a:pt x="8592105" y="0"/>
                </a:lnTo>
                <a:lnTo>
                  <a:pt x="8592105" y="7257374"/>
                </a:lnTo>
                <a:lnTo>
                  <a:pt x="0" y="725737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47" r="-47"/>
            </a:stretch>
          </a:blipFill>
        </p:spPr>
      </p:sp>
      <p:grpSp>
        <p:nvGrpSpPr>
          <p:cNvPr id="8" name="Group 8"/>
          <p:cNvGrpSpPr/>
          <p:nvPr/>
        </p:nvGrpSpPr>
        <p:grpSpPr>
          <a:xfrm rot="0">
            <a:off x="10560577" y="4892977"/>
            <a:ext cx="6698742" cy="38100"/>
            <a:chOff x="0" y="0"/>
            <a:chExt cx="8931656" cy="50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931656" cy="50800"/>
            </a:xfrm>
            <a:custGeom>
              <a:avLst/>
              <a:gdLst/>
              <a:ahLst/>
              <a:cxnLst/>
              <a:rect l="l" t="t" r="r" b="b"/>
              <a:pathLst>
                <a:path w="8931656" h="50800">
                  <a:moveTo>
                    <a:pt x="0" y="0"/>
                  </a:moveTo>
                  <a:lnTo>
                    <a:pt x="8931656" y="0"/>
                  </a:lnTo>
                  <a:lnTo>
                    <a:pt x="8931656" y="50800"/>
                  </a:lnTo>
                  <a:lnTo>
                    <a:pt x="0" y="508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0" name="Group 10"/>
          <p:cNvGrpSpPr/>
          <p:nvPr/>
        </p:nvGrpSpPr>
        <p:grpSpPr>
          <a:xfrm rot="0">
            <a:off x="10560577" y="8322685"/>
            <a:ext cx="6698742" cy="38100"/>
            <a:chOff x="0" y="0"/>
            <a:chExt cx="8931656" cy="50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931656" cy="50800"/>
            </a:xfrm>
            <a:custGeom>
              <a:avLst/>
              <a:gdLst/>
              <a:ahLst/>
              <a:cxnLst/>
              <a:rect l="l" t="t" r="r" b="b"/>
              <a:pathLst>
                <a:path w="8931656" h="50800">
                  <a:moveTo>
                    <a:pt x="0" y="0"/>
                  </a:moveTo>
                  <a:lnTo>
                    <a:pt x="8931656" y="0"/>
                  </a:lnTo>
                  <a:lnTo>
                    <a:pt x="8931656" y="50800"/>
                  </a:lnTo>
                  <a:lnTo>
                    <a:pt x="0" y="508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2" name="Freeform 12" descr="仅校徽"/>
          <p:cNvSpPr/>
          <p:nvPr/>
        </p:nvSpPr>
        <p:spPr>
          <a:xfrm>
            <a:off x="990600" y="435492"/>
            <a:ext cx="1333526" cy="1333617"/>
          </a:xfrm>
          <a:custGeom>
            <a:avLst/>
            <a:gdLst/>
            <a:ahLst/>
            <a:cxnLst/>
            <a:rect l="l" t="t" r="r" b="b"/>
            <a:pathLst>
              <a:path w="1333526" h="1333617">
                <a:moveTo>
                  <a:pt x="0" y="0"/>
                </a:moveTo>
                <a:lnTo>
                  <a:pt x="1333526" y="0"/>
                </a:lnTo>
                <a:lnTo>
                  <a:pt x="1333526" y="1333617"/>
                </a:lnTo>
                <a:lnTo>
                  <a:pt x="0" y="133361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-3" r="-3"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6158173" y="2199074"/>
            <a:ext cx="1101127" cy="11177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720"/>
              </a:lnSpc>
            </a:pPr>
            <a:r>
              <a:rPr lang="en-US" sz="4200">
                <a:solidFill>
                  <a:srgbClr val="FFFFFF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01</a:t>
            </a:r>
            <a:endParaRPr lang="en-US" sz="4200">
              <a:solidFill>
                <a:srgbClr val="FFFFFF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0560577" y="5688314"/>
            <a:ext cx="5779146" cy="1673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80"/>
              </a:lnSpc>
            </a:pPr>
            <a:r>
              <a:rPr lang="en-US" sz="3800">
                <a:solidFill>
                  <a:srgbClr val="FFFFFF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点击联系发布者,</a:t>
            </a:r>
            <a:endParaRPr lang="en-US" sz="3800">
              <a:solidFill>
                <a:srgbClr val="FFFFFF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  <a:p>
            <a:pPr algn="l">
              <a:lnSpc>
                <a:spcPts val="6080"/>
              </a:lnSpc>
            </a:pPr>
            <a:r>
              <a:rPr lang="en-US" sz="3800">
                <a:solidFill>
                  <a:srgbClr val="FFFFFF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进行即时通信</a:t>
            </a:r>
            <a:endParaRPr lang="en-US" sz="3800">
              <a:solidFill>
                <a:srgbClr val="FFFFFF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6158173" y="5628783"/>
            <a:ext cx="1101127" cy="11177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720"/>
              </a:lnSpc>
            </a:pPr>
            <a:r>
              <a:rPr lang="en-US" sz="4200">
                <a:solidFill>
                  <a:srgbClr val="FFFFFF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02</a:t>
            </a:r>
            <a:endParaRPr lang="en-US" sz="4200">
              <a:solidFill>
                <a:srgbClr val="FFFFFF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2580671" y="-151884"/>
            <a:ext cx="6890047" cy="1557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920"/>
              </a:lnSpc>
            </a:pPr>
            <a:r>
              <a:rPr lang="en-US" sz="6000">
                <a:solidFill>
                  <a:srgbClr val="004AAD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3、站内信/即时通讯</a:t>
            </a:r>
            <a:endParaRPr lang="en-US" sz="6000">
              <a:solidFill>
                <a:srgbClr val="004AAD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0560577" y="2703740"/>
            <a:ext cx="5779146" cy="1673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80"/>
              </a:lnSpc>
            </a:pPr>
            <a:r>
              <a:rPr lang="en-US" sz="3800">
                <a:solidFill>
                  <a:srgbClr val="FFFFFF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选择感兴趣的物品，</a:t>
            </a:r>
            <a:endParaRPr lang="en-US" sz="3800">
              <a:solidFill>
                <a:srgbClr val="FFFFFF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  <a:p>
            <a:pPr algn="l">
              <a:lnSpc>
                <a:spcPts val="6080"/>
              </a:lnSpc>
            </a:pPr>
            <a:r>
              <a:rPr lang="en-US" sz="3800">
                <a:solidFill>
                  <a:srgbClr val="FFFFFF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点击物品详情</a:t>
            </a:r>
            <a:endParaRPr lang="en-US" sz="3800">
              <a:solidFill>
                <a:srgbClr val="FFFFFF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</p:spTree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 t="-38888" b="-38888"/>
              </a:stretch>
            </a:blipFill>
          </p:spPr>
        </p:sp>
      </p:grpSp>
      <p:sp>
        <p:nvSpPr>
          <p:cNvPr id="4" name="Freeform 4"/>
          <p:cNvSpPr/>
          <p:nvPr/>
        </p:nvSpPr>
        <p:spPr>
          <a:xfrm>
            <a:off x="0" y="-144661"/>
            <a:ext cx="18379763" cy="10431661"/>
          </a:xfrm>
          <a:custGeom>
            <a:avLst/>
            <a:gdLst/>
            <a:ahLst/>
            <a:cxnLst/>
            <a:rect l="l" t="t" r="r" b="b"/>
            <a:pathLst>
              <a:path w="18379763" h="10431661">
                <a:moveTo>
                  <a:pt x="0" y="0"/>
                </a:moveTo>
                <a:lnTo>
                  <a:pt x="18379763" y="0"/>
                </a:lnTo>
                <a:lnTo>
                  <a:pt x="18379763" y="10431661"/>
                </a:lnTo>
                <a:lnTo>
                  <a:pt x="0" y="104316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27" b="-27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9450804" y="2589340"/>
            <a:ext cx="7880826" cy="3126165"/>
          </a:xfrm>
          <a:custGeom>
            <a:avLst/>
            <a:gdLst/>
            <a:ahLst/>
            <a:cxnLst/>
            <a:rect l="l" t="t" r="r" b="b"/>
            <a:pathLst>
              <a:path w="7880826" h="3126165">
                <a:moveTo>
                  <a:pt x="0" y="0"/>
                </a:moveTo>
                <a:lnTo>
                  <a:pt x="7880826" y="0"/>
                </a:lnTo>
                <a:lnTo>
                  <a:pt x="7880826" y="3126165"/>
                </a:lnTo>
                <a:lnTo>
                  <a:pt x="0" y="31261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83" b="-83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9342281" y="2589340"/>
            <a:ext cx="361706" cy="3053835"/>
          </a:xfrm>
          <a:custGeom>
            <a:avLst/>
            <a:gdLst/>
            <a:ahLst/>
            <a:cxnLst/>
            <a:rect l="l" t="t" r="r" b="b"/>
            <a:pathLst>
              <a:path w="361706" h="3053835">
                <a:moveTo>
                  <a:pt x="0" y="0"/>
                </a:moveTo>
                <a:lnTo>
                  <a:pt x="361706" y="0"/>
                </a:lnTo>
                <a:lnTo>
                  <a:pt x="361706" y="3053835"/>
                </a:lnTo>
                <a:lnTo>
                  <a:pt x="0" y="30538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t="-26" b="-26"/>
            </a:stretch>
          </a:blipFill>
        </p:spPr>
      </p:sp>
      <p:grpSp>
        <p:nvGrpSpPr>
          <p:cNvPr id="7" name="Group 7"/>
          <p:cNvGrpSpPr/>
          <p:nvPr/>
        </p:nvGrpSpPr>
        <p:grpSpPr>
          <a:xfrm rot="0">
            <a:off x="10006467" y="5274792"/>
            <a:ext cx="6698647" cy="50768"/>
            <a:chOff x="0" y="0"/>
            <a:chExt cx="8931530" cy="67691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931529" cy="67691"/>
            </a:xfrm>
            <a:custGeom>
              <a:avLst/>
              <a:gdLst/>
              <a:ahLst/>
              <a:cxnLst/>
              <a:rect l="l" t="t" r="r" b="b"/>
              <a:pathLst>
                <a:path w="8931529" h="67691">
                  <a:moveTo>
                    <a:pt x="0" y="0"/>
                  </a:moveTo>
                  <a:lnTo>
                    <a:pt x="8931529" y="0"/>
                  </a:lnTo>
                  <a:lnTo>
                    <a:pt x="8931529" y="67691"/>
                  </a:lnTo>
                  <a:lnTo>
                    <a:pt x="0" y="67691"/>
                  </a:lnTo>
                  <a:close/>
                </a:path>
              </a:pathLst>
            </a:custGeom>
            <a:solidFill>
              <a:srgbClr val="004AAD"/>
            </a:solidFill>
          </p:spPr>
        </p:sp>
      </p:grpSp>
      <p:sp>
        <p:nvSpPr>
          <p:cNvPr id="9" name="Freeform 9"/>
          <p:cNvSpPr/>
          <p:nvPr/>
        </p:nvSpPr>
        <p:spPr>
          <a:xfrm>
            <a:off x="1028700" y="5987104"/>
            <a:ext cx="7989349" cy="3126165"/>
          </a:xfrm>
          <a:custGeom>
            <a:avLst/>
            <a:gdLst/>
            <a:ahLst/>
            <a:cxnLst/>
            <a:rect l="l" t="t" r="r" b="b"/>
            <a:pathLst>
              <a:path w="7989349" h="3126165">
                <a:moveTo>
                  <a:pt x="0" y="0"/>
                </a:moveTo>
                <a:lnTo>
                  <a:pt x="7989349" y="0"/>
                </a:lnTo>
                <a:lnTo>
                  <a:pt x="7989349" y="3126165"/>
                </a:lnTo>
                <a:lnTo>
                  <a:pt x="0" y="312616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t="-107" b="-107"/>
            </a:stretch>
          </a:blipFill>
        </p:spPr>
      </p:sp>
      <p:grpSp>
        <p:nvGrpSpPr>
          <p:cNvPr id="10" name="Group 10"/>
          <p:cNvGrpSpPr/>
          <p:nvPr/>
        </p:nvGrpSpPr>
        <p:grpSpPr>
          <a:xfrm rot="0">
            <a:off x="1686504" y="8672556"/>
            <a:ext cx="6698742" cy="38100"/>
            <a:chOff x="0" y="0"/>
            <a:chExt cx="8931656" cy="50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931656" cy="50800"/>
            </a:xfrm>
            <a:custGeom>
              <a:avLst/>
              <a:gdLst/>
              <a:ahLst/>
              <a:cxnLst/>
              <a:rect l="l" t="t" r="r" b="b"/>
              <a:pathLst>
                <a:path w="8931656" h="50800">
                  <a:moveTo>
                    <a:pt x="0" y="0"/>
                  </a:moveTo>
                  <a:lnTo>
                    <a:pt x="8931656" y="0"/>
                  </a:lnTo>
                  <a:lnTo>
                    <a:pt x="8931656" y="50800"/>
                  </a:lnTo>
                  <a:lnTo>
                    <a:pt x="0" y="508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2" name="Freeform 12" descr="仅校徽"/>
          <p:cNvSpPr/>
          <p:nvPr/>
        </p:nvSpPr>
        <p:spPr>
          <a:xfrm>
            <a:off x="990600" y="435492"/>
            <a:ext cx="1333526" cy="1333617"/>
          </a:xfrm>
          <a:custGeom>
            <a:avLst/>
            <a:gdLst/>
            <a:ahLst/>
            <a:cxnLst/>
            <a:rect l="l" t="t" r="r" b="b"/>
            <a:pathLst>
              <a:path w="1333526" h="1333617">
                <a:moveTo>
                  <a:pt x="0" y="0"/>
                </a:moveTo>
                <a:lnTo>
                  <a:pt x="1333526" y="0"/>
                </a:lnTo>
                <a:lnTo>
                  <a:pt x="1333526" y="1333617"/>
                </a:lnTo>
                <a:lnTo>
                  <a:pt x="0" y="133361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-3" r="-3"/>
            </a:stretch>
          </a:blipFill>
        </p:spPr>
      </p:sp>
      <p:grpSp>
        <p:nvGrpSpPr>
          <p:cNvPr id="15" name="Group 15"/>
          <p:cNvGrpSpPr/>
          <p:nvPr/>
        </p:nvGrpSpPr>
        <p:grpSpPr>
          <a:xfrm rot="0">
            <a:off x="9342281" y="5987104"/>
            <a:ext cx="7917019" cy="3271196"/>
            <a:chOff x="0" y="0"/>
            <a:chExt cx="10556025" cy="4361595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0555986" cy="4361561"/>
            </a:xfrm>
            <a:custGeom>
              <a:avLst/>
              <a:gdLst/>
              <a:ahLst/>
              <a:cxnLst/>
              <a:rect l="l" t="t" r="r" b="b"/>
              <a:pathLst>
                <a:path w="10555986" h="4361561">
                  <a:moveTo>
                    <a:pt x="0" y="0"/>
                  </a:moveTo>
                  <a:lnTo>
                    <a:pt x="10555986" y="0"/>
                  </a:lnTo>
                  <a:lnTo>
                    <a:pt x="10555986" y="4361561"/>
                  </a:lnTo>
                  <a:lnTo>
                    <a:pt x="0" y="43615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 t="-8791" b="-8792"/>
              </a:stretch>
            </a:blipFill>
          </p:spPr>
        </p:sp>
      </p:grpSp>
      <p:sp>
        <p:nvSpPr>
          <p:cNvPr id="17" name="TextBox 17"/>
          <p:cNvSpPr txBox="1"/>
          <p:nvPr/>
        </p:nvSpPr>
        <p:spPr>
          <a:xfrm>
            <a:off x="10259668" y="3334392"/>
            <a:ext cx="5779146" cy="13312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30"/>
              </a:lnSpc>
            </a:pPr>
            <a:r>
              <a:rPr lang="en-US" sz="2800">
                <a:solidFill>
                  <a:srgbClr val="000000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个人中心-我的消息-私信消息</a:t>
            </a:r>
            <a:endParaRPr lang="en-US" sz="2800">
              <a:solidFill>
                <a:srgbClr val="000000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  <a:p>
            <a:pPr algn="l">
              <a:lnSpc>
                <a:spcPts val="4725"/>
              </a:lnSpc>
            </a:pPr>
            <a:r>
              <a:rPr lang="en-US" sz="2800">
                <a:solidFill>
                  <a:srgbClr val="000000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显示通信历史</a:t>
            </a:r>
            <a:endParaRPr lang="en-US" sz="2800">
              <a:solidFill>
                <a:srgbClr val="000000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5597681" y="2580890"/>
            <a:ext cx="1101127" cy="11177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720"/>
              </a:lnSpc>
            </a:pPr>
            <a:r>
              <a:rPr lang="en-US" sz="4200">
                <a:solidFill>
                  <a:srgbClr val="004AAD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01</a:t>
            </a:r>
            <a:endParaRPr lang="en-US" sz="4200">
              <a:solidFill>
                <a:srgbClr val="004AAD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686504" y="6038185"/>
            <a:ext cx="5779146" cy="902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80"/>
              </a:lnSpc>
            </a:pPr>
            <a:r>
              <a:rPr lang="en-US" sz="3800">
                <a:solidFill>
                  <a:srgbClr val="FFFFFF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私信界面</a:t>
            </a:r>
            <a:endParaRPr lang="en-US" sz="3800">
              <a:solidFill>
                <a:srgbClr val="FFFFFF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686504" y="6877130"/>
            <a:ext cx="6698723" cy="13311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30"/>
              </a:lnSpc>
            </a:pPr>
            <a:r>
              <a:rPr lang="en-US" sz="2800">
                <a:solidFill>
                  <a:srgbClr val="FFFFFF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可与用户进行即时通信，可查看历史通信，不显示用户具体信息，保护用户隐私</a:t>
            </a:r>
            <a:endParaRPr lang="en-US" sz="2800">
              <a:solidFill>
                <a:srgbClr val="FFFFFF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7284100" y="5978654"/>
            <a:ext cx="1101127" cy="11177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720"/>
              </a:lnSpc>
            </a:pPr>
            <a:r>
              <a:rPr lang="en-US" sz="4200">
                <a:solidFill>
                  <a:srgbClr val="FFFFFF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02</a:t>
            </a:r>
            <a:endParaRPr lang="en-US" sz="4200">
              <a:solidFill>
                <a:srgbClr val="FFFFFF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2580671" y="-151884"/>
            <a:ext cx="6890047" cy="1557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920"/>
              </a:lnSpc>
            </a:pPr>
            <a:r>
              <a:rPr lang="en-US" sz="6000">
                <a:solidFill>
                  <a:srgbClr val="004AAD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3、站内信/即时通讯</a:t>
            </a:r>
            <a:endParaRPr lang="en-US" sz="6000">
              <a:solidFill>
                <a:srgbClr val="004AAD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13"/>
          <a:srcRect r="37411"/>
          <a:stretch>
            <a:fillRect/>
          </a:stretch>
        </p:blipFill>
        <p:spPr>
          <a:xfrm>
            <a:off x="990600" y="2628900"/>
            <a:ext cx="7848600" cy="301498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 t="-38888" b="-38888"/>
              </a:stretch>
            </a:blipFill>
          </p:spPr>
        </p:sp>
      </p:grpSp>
      <p:sp>
        <p:nvSpPr>
          <p:cNvPr id="4" name="Freeform 4"/>
          <p:cNvSpPr/>
          <p:nvPr/>
        </p:nvSpPr>
        <p:spPr>
          <a:xfrm>
            <a:off x="0" y="-114181"/>
            <a:ext cx="18379763" cy="10431661"/>
          </a:xfrm>
          <a:custGeom>
            <a:avLst/>
            <a:gdLst/>
            <a:ahLst/>
            <a:cxnLst/>
            <a:rect l="l" t="t" r="r" b="b"/>
            <a:pathLst>
              <a:path w="18379763" h="10431661">
                <a:moveTo>
                  <a:pt x="0" y="0"/>
                </a:moveTo>
                <a:lnTo>
                  <a:pt x="18379763" y="0"/>
                </a:lnTo>
                <a:lnTo>
                  <a:pt x="18379763" y="10431661"/>
                </a:lnTo>
                <a:lnTo>
                  <a:pt x="0" y="104316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27" b="-27"/>
            </a:stretch>
          </a:blipFill>
        </p:spPr>
      </p:sp>
      <p:sp>
        <p:nvSpPr>
          <p:cNvPr id="5" name="Freeform 5" descr="仅校徽"/>
          <p:cNvSpPr/>
          <p:nvPr/>
        </p:nvSpPr>
        <p:spPr>
          <a:xfrm>
            <a:off x="990600" y="435492"/>
            <a:ext cx="1333526" cy="1333617"/>
          </a:xfrm>
          <a:custGeom>
            <a:avLst/>
            <a:gdLst/>
            <a:ahLst/>
            <a:cxnLst/>
            <a:rect l="l" t="t" r="r" b="b"/>
            <a:pathLst>
              <a:path w="1333526" h="1333617">
                <a:moveTo>
                  <a:pt x="0" y="0"/>
                </a:moveTo>
                <a:lnTo>
                  <a:pt x="1333526" y="0"/>
                </a:lnTo>
                <a:lnTo>
                  <a:pt x="1333526" y="1333617"/>
                </a:lnTo>
                <a:lnTo>
                  <a:pt x="0" y="133361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3" r="-3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2214894" y="2783705"/>
            <a:ext cx="7856103" cy="1492660"/>
          </a:xfrm>
          <a:custGeom>
            <a:avLst/>
            <a:gdLst/>
            <a:ahLst/>
            <a:cxnLst/>
            <a:rect l="l" t="t" r="r" b="b"/>
            <a:pathLst>
              <a:path w="7856103" h="1492660">
                <a:moveTo>
                  <a:pt x="0" y="0"/>
                </a:moveTo>
                <a:lnTo>
                  <a:pt x="7856103" y="0"/>
                </a:lnTo>
                <a:lnTo>
                  <a:pt x="7856103" y="1492660"/>
                </a:lnTo>
                <a:lnTo>
                  <a:pt x="0" y="149266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2214894" y="5912469"/>
            <a:ext cx="5136838" cy="459218"/>
          </a:xfrm>
          <a:custGeom>
            <a:avLst/>
            <a:gdLst/>
            <a:ahLst/>
            <a:cxnLst/>
            <a:rect l="l" t="t" r="r" b="b"/>
            <a:pathLst>
              <a:path w="5136838" h="459218">
                <a:moveTo>
                  <a:pt x="0" y="0"/>
                </a:moveTo>
                <a:lnTo>
                  <a:pt x="5136838" y="0"/>
                </a:lnTo>
                <a:lnTo>
                  <a:pt x="5136838" y="459218"/>
                </a:lnTo>
                <a:lnTo>
                  <a:pt x="0" y="45921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2214894" y="6562187"/>
            <a:ext cx="2237322" cy="489089"/>
          </a:xfrm>
          <a:custGeom>
            <a:avLst/>
            <a:gdLst/>
            <a:ahLst/>
            <a:cxnLst/>
            <a:rect l="l" t="t" r="r" b="b"/>
            <a:pathLst>
              <a:path w="2237322" h="489089">
                <a:moveTo>
                  <a:pt x="0" y="0"/>
                </a:moveTo>
                <a:lnTo>
                  <a:pt x="2237322" y="0"/>
                </a:lnTo>
                <a:lnTo>
                  <a:pt x="2237322" y="489089"/>
                </a:lnTo>
                <a:lnTo>
                  <a:pt x="0" y="48908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657363" y="1860058"/>
            <a:ext cx="10767451" cy="7308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80"/>
              </a:lnSpc>
            </a:pPr>
            <a:r>
              <a:rPr lang="en-US" sz="3800">
                <a:solidFill>
                  <a:srgbClr val="000000"/>
                </a:solidFill>
                <a:latin typeface="思源宋体" panose="02020400000000000000" charset="-122"/>
                <a:ea typeface="思源宋体" panose="02020400000000000000" charset="-122"/>
                <a:cs typeface="思源宋体" panose="02020400000000000000" charset="-122"/>
                <a:sym typeface="思源宋体" panose="02020400000000000000" charset="-122"/>
              </a:rPr>
              <a:t>邮件配置：设置SMTP服务器、端口、认证信息等</a:t>
            </a:r>
            <a:endParaRPr lang="en-US" sz="3800">
              <a:solidFill>
                <a:srgbClr val="000000"/>
              </a:solidFill>
              <a:latin typeface="思源宋体" panose="02020400000000000000" charset="-122"/>
              <a:ea typeface="思源宋体" panose="02020400000000000000" charset="-122"/>
              <a:cs typeface="思源宋体" panose="02020400000000000000" charset="-122"/>
              <a:sym typeface="思源宋体" panose="02020400000000000000" charset="-122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2580671" y="-123309"/>
            <a:ext cx="6890047" cy="1529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920"/>
              </a:lnSpc>
            </a:pPr>
            <a:r>
              <a:rPr lang="en-US" sz="6000">
                <a:solidFill>
                  <a:srgbClr val="004AAD"/>
                </a:solidFill>
                <a:latin typeface="思源宋体" panose="02020400000000000000" charset="-122"/>
                <a:ea typeface="思源宋体" panose="02020400000000000000" charset="-122"/>
                <a:cs typeface="思源宋体" panose="02020400000000000000" charset="-122"/>
                <a:sym typeface="思源宋体" panose="02020400000000000000" charset="-122"/>
              </a:rPr>
              <a:t>4、邮件提醒功能</a:t>
            </a:r>
            <a:endParaRPr lang="en-US" sz="6000">
              <a:solidFill>
                <a:srgbClr val="004AAD"/>
              </a:solidFill>
              <a:latin typeface="思源宋体" panose="02020400000000000000" charset="-122"/>
              <a:ea typeface="思源宋体" panose="02020400000000000000" charset="-122"/>
              <a:cs typeface="思源宋体" panose="02020400000000000000" charset="-122"/>
              <a:sym typeface="思源宋体" panose="02020400000000000000" charset="-122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657363" y="4991100"/>
            <a:ext cx="10767451" cy="7308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80"/>
              </a:lnSpc>
            </a:pPr>
            <a:r>
              <a:rPr lang="en-US" sz="3800">
                <a:solidFill>
                  <a:srgbClr val="000000"/>
                </a:solidFill>
                <a:latin typeface="思源宋体" panose="02020400000000000000" charset="-122"/>
                <a:ea typeface="思源宋体" panose="02020400000000000000" charset="-122"/>
                <a:cs typeface="思源宋体" panose="02020400000000000000" charset="-122"/>
                <a:sym typeface="思源宋体" panose="02020400000000000000" charset="-122"/>
              </a:rPr>
              <a:t>扩展初始化：初始化Flask-Mail扩展，供全局调用</a:t>
            </a:r>
            <a:endParaRPr lang="en-US" sz="3800">
              <a:solidFill>
                <a:srgbClr val="000000"/>
              </a:solidFill>
              <a:latin typeface="思源宋体" panose="02020400000000000000" charset="-122"/>
              <a:ea typeface="思源宋体" panose="02020400000000000000" charset="-122"/>
              <a:cs typeface="思源宋体" panose="02020400000000000000" charset="-122"/>
              <a:sym typeface="思源宋体" panose="02020400000000000000" charset="-122"/>
            </a:endParaRPr>
          </a:p>
        </p:txBody>
      </p:sp>
    </p:spTree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 t="-38888" b="-38888"/>
              </a:stretch>
            </a:blipFill>
          </p:spPr>
        </p:sp>
      </p:grpSp>
      <p:sp>
        <p:nvSpPr>
          <p:cNvPr id="4" name="Freeform 4"/>
          <p:cNvSpPr/>
          <p:nvPr/>
        </p:nvSpPr>
        <p:spPr>
          <a:xfrm>
            <a:off x="0" y="-114181"/>
            <a:ext cx="18379763" cy="10431661"/>
          </a:xfrm>
          <a:custGeom>
            <a:avLst/>
            <a:gdLst/>
            <a:ahLst/>
            <a:cxnLst/>
            <a:rect l="l" t="t" r="r" b="b"/>
            <a:pathLst>
              <a:path w="18379763" h="10431661">
                <a:moveTo>
                  <a:pt x="0" y="0"/>
                </a:moveTo>
                <a:lnTo>
                  <a:pt x="18379763" y="0"/>
                </a:lnTo>
                <a:lnTo>
                  <a:pt x="18379763" y="10431661"/>
                </a:lnTo>
                <a:lnTo>
                  <a:pt x="0" y="104316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27" b="-27"/>
            </a:stretch>
          </a:blipFill>
        </p:spPr>
      </p:sp>
      <p:sp>
        <p:nvSpPr>
          <p:cNvPr id="5" name="Freeform 5" descr="仅校徽"/>
          <p:cNvSpPr/>
          <p:nvPr/>
        </p:nvSpPr>
        <p:spPr>
          <a:xfrm>
            <a:off x="990600" y="435492"/>
            <a:ext cx="1333526" cy="1333617"/>
          </a:xfrm>
          <a:custGeom>
            <a:avLst/>
            <a:gdLst/>
            <a:ahLst/>
            <a:cxnLst/>
            <a:rect l="l" t="t" r="r" b="b"/>
            <a:pathLst>
              <a:path w="1333526" h="1333617">
                <a:moveTo>
                  <a:pt x="0" y="0"/>
                </a:moveTo>
                <a:lnTo>
                  <a:pt x="1333526" y="0"/>
                </a:lnTo>
                <a:lnTo>
                  <a:pt x="1333526" y="1333617"/>
                </a:lnTo>
                <a:lnTo>
                  <a:pt x="0" y="133361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3" r="-3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079201" y="1751937"/>
            <a:ext cx="16180099" cy="1711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80"/>
              </a:lnSpc>
            </a:pPr>
            <a:r>
              <a:rPr lang="en-US" sz="3800">
                <a:solidFill>
                  <a:srgbClr val="000000"/>
                </a:solidFill>
                <a:latin typeface="思源宋体" panose="02020400000000000000" charset="-122"/>
                <a:ea typeface="思源宋体" panose="02020400000000000000" charset="-122"/>
                <a:cs typeface="思源宋体" panose="02020400000000000000" charset="-122"/>
                <a:sym typeface="思源宋体" panose="02020400000000000000" charset="-122"/>
              </a:rPr>
              <a:t>注册账户时使用正确的邮箱，当这个系统里面有人私信联系时，会在邮箱里进行及时通知。</a:t>
            </a:r>
            <a:endParaRPr lang="en-US" sz="3800">
              <a:solidFill>
                <a:srgbClr val="000000"/>
              </a:solidFill>
              <a:latin typeface="思源宋体" panose="02020400000000000000" charset="-122"/>
              <a:ea typeface="思源宋体" panose="02020400000000000000" charset="-122"/>
              <a:cs typeface="思源宋体" panose="02020400000000000000" charset="-122"/>
              <a:sym typeface="思源宋体" panose="02020400000000000000" charset="-122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2580671" y="-123309"/>
            <a:ext cx="6890047" cy="1529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920"/>
              </a:lnSpc>
            </a:pPr>
            <a:r>
              <a:rPr lang="en-US" sz="6000">
                <a:solidFill>
                  <a:srgbClr val="004AAD"/>
                </a:solidFill>
                <a:latin typeface="思源宋体" panose="02020400000000000000" charset="-122"/>
                <a:ea typeface="思源宋体" panose="02020400000000000000" charset="-122"/>
                <a:cs typeface="思源宋体" panose="02020400000000000000" charset="-122"/>
                <a:sym typeface="思源宋体" panose="02020400000000000000" charset="-122"/>
              </a:rPr>
              <a:t>4、邮件提醒功能</a:t>
            </a:r>
            <a:endParaRPr lang="en-US" sz="6000">
              <a:solidFill>
                <a:srgbClr val="004AAD"/>
              </a:solidFill>
              <a:latin typeface="思源宋体" panose="02020400000000000000" charset="-122"/>
              <a:ea typeface="思源宋体" panose="02020400000000000000" charset="-122"/>
              <a:cs typeface="思源宋体" panose="02020400000000000000" charset="-122"/>
              <a:sym typeface="思源宋体" panose="02020400000000000000" charset="-122"/>
            </a:endParaRPr>
          </a:p>
        </p:txBody>
      </p:sp>
      <p:grpSp>
        <p:nvGrpSpPr>
          <p:cNvPr id="8" name="Group 8"/>
          <p:cNvGrpSpPr>
            <a:grpSpLocks noChangeAspect="1"/>
          </p:cNvGrpSpPr>
          <p:nvPr/>
        </p:nvGrpSpPr>
        <p:grpSpPr>
          <a:xfrm rot="0">
            <a:off x="3694430" y="3463290"/>
            <a:ext cx="10949940" cy="5917565"/>
            <a:chOff x="0" y="0"/>
            <a:chExt cx="14599920" cy="789008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4599920" cy="7890129"/>
            </a:xfrm>
            <a:custGeom>
              <a:avLst/>
              <a:gdLst/>
              <a:ahLst/>
              <a:cxnLst/>
              <a:rect l="l" t="t" r="r" b="b"/>
              <a:pathLst>
                <a:path w="14599920" h="7890129">
                  <a:moveTo>
                    <a:pt x="0" y="0"/>
                  </a:moveTo>
                  <a:lnTo>
                    <a:pt x="14599920" y="0"/>
                  </a:lnTo>
                  <a:lnTo>
                    <a:pt x="14599920" y="7890129"/>
                  </a:lnTo>
                  <a:lnTo>
                    <a:pt x="0" y="78901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7" r="-7"/>
              </a:stretch>
            </a:blipFill>
          </p:spPr>
        </p:sp>
      </p:grpSp>
    </p:spTree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 t="-38888" b="-38888"/>
              </a:stretch>
            </a:blipFill>
          </p:spPr>
        </p:sp>
      </p:grpSp>
      <p:sp>
        <p:nvSpPr>
          <p:cNvPr id="4" name="Freeform 4"/>
          <p:cNvSpPr/>
          <p:nvPr/>
        </p:nvSpPr>
        <p:spPr>
          <a:xfrm>
            <a:off x="0" y="-114181"/>
            <a:ext cx="18379763" cy="10431661"/>
          </a:xfrm>
          <a:custGeom>
            <a:avLst/>
            <a:gdLst/>
            <a:ahLst/>
            <a:cxnLst/>
            <a:rect l="l" t="t" r="r" b="b"/>
            <a:pathLst>
              <a:path w="18379763" h="10431661">
                <a:moveTo>
                  <a:pt x="0" y="0"/>
                </a:moveTo>
                <a:lnTo>
                  <a:pt x="18379763" y="0"/>
                </a:lnTo>
                <a:lnTo>
                  <a:pt x="18379763" y="10431661"/>
                </a:lnTo>
                <a:lnTo>
                  <a:pt x="0" y="104316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27" b="-27"/>
            </a:stretch>
          </a:blipFill>
        </p:spPr>
      </p:sp>
      <p:sp>
        <p:nvSpPr>
          <p:cNvPr id="5" name="Freeform 5" descr="仅校徽"/>
          <p:cNvSpPr/>
          <p:nvPr/>
        </p:nvSpPr>
        <p:spPr>
          <a:xfrm>
            <a:off x="990600" y="435492"/>
            <a:ext cx="1333526" cy="1333617"/>
          </a:xfrm>
          <a:custGeom>
            <a:avLst/>
            <a:gdLst/>
            <a:ahLst/>
            <a:cxnLst/>
            <a:rect l="l" t="t" r="r" b="b"/>
            <a:pathLst>
              <a:path w="1333526" h="1333617">
                <a:moveTo>
                  <a:pt x="0" y="0"/>
                </a:moveTo>
                <a:lnTo>
                  <a:pt x="1333526" y="0"/>
                </a:lnTo>
                <a:lnTo>
                  <a:pt x="1333526" y="1333617"/>
                </a:lnTo>
                <a:lnTo>
                  <a:pt x="0" y="133361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3" r="-3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657363" y="2616156"/>
            <a:ext cx="6588168" cy="3590552"/>
          </a:xfrm>
          <a:custGeom>
            <a:avLst/>
            <a:gdLst/>
            <a:ahLst/>
            <a:cxnLst/>
            <a:rect l="l" t="t" r="r" b="b"/>
            <a:pathLst>
              <a:path w="6588168" h="3590552">
                <a:moveTo>
                  <a:pt x="0" y="0"/>
                </a:moveTo>
                <a:lnTo>
                  <a:pt x="6588168" y="0"/>
                </a:lnTo>
                <a:lnTo>
                  <a:pt x="6588168" y="3590551"/>
                </a:lnTo>
                <a:lnTo>
                  <a:pt x="0" y="359055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9783295" y="2616156"/>
            <a:ext cx="6923012" cy="6204749"/>
          </a:xfrm>
          <a:custGeom>
            <a:avLst/>
            <a:gdLst/>
            <a:ahLst/>
            <a:cxnLst/>
            <a:rect l="l" t="t" r="r" b="b"/>
            <a:pathLst>
              <a:path w="6923012" h="6204749">
                <a:moveTo>
                  <a:pt x="0" y="0"/>
                </a:moveTo>
                <a:lnTo>
                  <a:pt x="6923011" y="0"/>
                </a:lnTo>
                <a:lnTo>
                  <a:pt x="6923011" y="6204749"/>
                </a:lnTo>
                <a:lnTo>
                  <a:pt x="0" y="620474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079201" y="1751937"/>
            <a:ext cx="16180099" cy="7308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80"/>
              </a:lnSpc>
            </a:pPr>
            <a:r>
              <a:rPr lang="en-US" sz="3800">
                <a:solidFill>
                  <a:srgbClr val="000000"/>
                </a:solidFill>
                <a:latin typeface="思源宋体" panose="02020400000000000000" charset="-122"/>
                <a:ea typeface="思源宋体" panose="02020400000000000000" charset="-122"/>
                <a:cs typeface="思源宋体" panose="02020400000000000000" charset="-122"/>
                <a:sym typeface="思源宋体" panose="02020400000000000000" charset="-122"/>
              </a:rPr>
              <a:t>用户可对失物/招领信息进行点赞</a:t>
            </a:r>
            <a:endParaRPr lang="en-US" sz="3800">
              <a:solidFill>
                <a:srgbClr val="000000"/>
              </a:solidFill>
              <a:latin typeface="思源宋体" panose="02020400000000000000" charset="-122"/>
              <a:ea typeface="思源宋体" panose="02020400000000000000" charset="-122"/>
              <a:cs typeface="思源宋体" panose="02020400000000000000" charset="-122"/>
              <a:sym typeface="思源宋体" panose="02020400000000000000" charset="-122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2580671" y="-123309"/>
            <a:ext cx="6890047" cy="11692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920"/>
              </a:lnSpc>
            </a:pPr>
            <a:r>
              <a:rPr lang="en-US" sz="6000">
                <a:solidFill>
                  <a:srgbClr val="004AAD"/>
                </a:solidFill>
                <a:latin typeface="思源宋体" panose="02020400000000000000" charset="-122"/>
                <a:ea typeface="思源宋体" panose="02020400000000000000" charset="-122"/>
                <a:cs typeface="思源宋体" panose="02020400000000000000" charset="-122"/>
                <a:sym typeface="思源宋体" panose="02020400000000000000" charset="-122"/>
              </a:rPr>
              <a:t>5</a:t>
            </a:r>
            <a:r>
              <a:rPr lang="en-US" sz="6000">
                <a:solidFill>
                  <a:srgbClr val="004AAD"/>
                </a:solidFill>
                <a:latin typeface="思源宋体" panose="02020400000000000000" charset="-122"/>
                <a:ea typeface="思源宋体" panose="02020400000000000000" charset="-122"/>
                <a:cs typeface="思源宋体" panose="02020400000000000000" charset="-122"/>
                <a:sym typeface="思源宋体" panose="02020400000000000000" charset="-122"/>
              </a:rPr>
              <a:t>、点赞评论</a:t>
            </a:r>
            <a:endParaRPr lang="en-US" sz="6000">
              <a:solidFill>
                <a:srgbClr val="004AAD"/>
              </a:solidFill>
              <a:latin typeface="思源宋体" panose="02020400000000000000" charset="-122"/>
              <a:ea typeface="思源宋体" panose="02020400000000000000" charset="-122"/>
              <a:cs typeface="思源宋体" panose="02020400000000000000" charset="-122"/>
              <a:sym typeface="思源宋体" panose="02020400000000000000" charset="-122"/>
            </a:endParaRPr>
          </a:p>
        </p:txBody>
      </p:sp>
    </p:spTree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 t="-38888" b="-38888"/>
              </a:stretch>
            </a:blipFill>
          </p:spPr>
        </p:sp>
      </p:grpSp>
      <p:sp>
        <p:nvSpPr>
          <p:cNvPr id="4" name="Freeform 4"/>
          <p:cNvSpPr/>
          <p:nvPr/>
        </p:nvSpPr>
        <p:spPr>
          <a:xfrm>
            <a:off x="0" y="-114181"/>
            <a:ext cx="18379763" cy="10431661"/>
          </a:xfrm>
          <a:custGeom>
            <a:avLst/>
            <a:gdLst/>
            <a:ahLst/>
            <a:cxnLst/>
            <a:rect l="l" t="t" r="r" b="b"/>
            <a:pathLst>
              <a:path w="18379763" h="10431661">
                <a:moveTo>
                  <a:pt x="0" y="0"/>
                </a:moveTo>
                <a:lnTo>
                  <a:pt x="18379763" y="0"/>
                </a:lnTo>
                <a:lnTo>
                  <a:pt x="18379763" y="10431661"/>
                </a:lnTo>
                <a:lnTo>
                  <a:pt x="0" y="104316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27" b="-27"/>
            </a:stretch>
          </a:blipFill>
        </p:spPr>
      </p:sp>
      <p:sp>
        <p:nvSpPr>
          <p:cNvPr id="5" name="Freeform 5" descr="仅校徽"/>
          <p:cNvSpPr/>
          <p:nvPr/>
        </p:nvSpPr>
        <p:spPr>
          <a:xfrm>
            <a:off x="990600" y="435492"/>
            <a:ext cx="1333526" cy="1333617"/>
          </a:xfrm>
          <a:custGeom>
            <a:avLst/>
            <a:gdLst/>
            <a:ahLst/>
            <a:cxnLst/>
            <a:rect l="l" t="t" r="r" b="b"/>
            <a:pathLst>
              <a:path w="1333526" h="1333617">
                <a:moveTo>
                  <a:pt x="0" y="0"/>
                </a:moveTo>
                <a:lnTo>
                  <a:pt x="1333526" y="0"/>
                </a:lnTo>
                <a:lnTo>
                  <a:pt x="1333526" y="1333617"/>
                </a:lnTo>
                <a:lnTo>
                  <a:pt x="0" y="133361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3" r="-3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5073019" y="2747716"/>
            <a:ext cx="8141962" cy="6869780"/>
          </a:xfrm>
          <a:custGeom>
            <a:avLst/>
            <a:gdLst/>
            <a:ahLst/>
            <a:cxnLst/>
            <a:rect l="l" t="t" r="r" b="b"/>
            <a:pathLst>
              <a:path w="8141962" h="6869780">
                <a:moveTo>
                  <a:pt x="0" y="0"/>
                </a:moveTo>
                <a:lnTo>
                  <a:pt x="8141962" y="0"/>
                </a:lnTo>
                <a:lnTo>
                  <a:pt x="8141962" y="6869780"/>
                </a:lnTo>
                <a:lnTo>
                  <a:pt x="0" y="686978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79201" y="1751937"/>
            <a:ext cx="16180099" cy="7308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80"/>
              </a:lnSpc>
            </a:pPr>
            <a:r>
              <a:rPr lang="en-US" sz="3800">
                <a:solidFill>
                  <a:srgbClr val="000000"/>
                </a:solidFill>
                <a:latin typeface="思源宋体" panose="02020400000000000000" charset="-122"/>
                <a:ea typeface="思源宋体" panose="02020400000000000000" charset="-122"/>
                <a:cs typeface="思源宋体" panose="02020400000000000000" charset="-122"/>
                <a:sym typeface="思源宋体" panose="02020400000000000000" charset="-122"/>
              </a:rPr>
              <a:t>用户可在感兴趣的失物/招领信息下进行评论交流。</a:t>
            </a:r>
            <a:endParaRPr lang="en-US" sz="3800">
              <a:solidFill>
                <a:srgbClr val="000000"/>
              </a:solidFill>
              <a:latin typeface="思源宋体" panose="02020400000000000000" charset="-122"/>
              <a:ea typeface="思源宋体" panose="02020400000000000000" charset="-122"/>
              <a:cs typeface="思源宋体" panose="02020400000000000000" charset="-122"/>
              <a:sym typeface="思源宋体" panose="02020400000000000000" charset="-122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2580671" y="-123309"/>
            <a:ext cx="6890047" cy="11692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920"/>
              </a:lnSpc>
            </a:pPr>
            <a:r>
              <a:rPr lang="en-US" sz="6000">
                <a:solidFill>
                  <a:srgbClr val="004AAD"/>
                </a:solidFill>
                <a:latin typeface="思源宋体" panose="02020400000000000000" charset="-122"/>
                <a:ea typeface="思源宋体" panose="02020400000000000000" charset="-122"/>
                <a:cs typeface="思源宋体" panose="02020400000000000000" charset="-122"/>
                <a:sym typeface="思源宋体" panose="02020400000000000000" charset="-122"/>
              </a:rPr>
              <a:t>5</a:t>
            </a:r>
            <a:r>
              <a:rPr lang="en-US" sz="6000">
                <a:solidFill>
                  <a:srgbClr val="004AAD"/>
                </a:solidFill>
                <a:latin typeface="思源宋体" panose="02020400000000000000" charset="-122"/>
                <a:ea typeface="思源宋体" panose="02020400000000000000" charset="-122"/>
                <a:cs typeface="思源宋体" panose="02020400000000000000" charset="-122"/>
                <a:sym typeface="思源宋体" panose="02020400000000000000" charset="-122"/>
              </a:rPr>
              <a:t>、点赞评论</a:t>
            </a:r>
            <a:endParaRPr lang="en-US" sz="6000">
              <a:solidFill>
                <a:srgbClr val="004AAD"/>
              </a:solidFill>
              <a:latin typeface="思源宋体" panose="02020400000000000000" charset="-122"/>
              <a:ea typeface="思源宋体" panose="02020400000000000000" charset="-122"/>
              <a:cs typeface="思源宋体" panose="02020400000000000000" charset="-122"/>
              <a:sym typeface="思源宋体" panose="02020400000000000000" charset="-122"/>
            </a:endParaRPr>
          </a:p>
        </p:txBody>
      </p:sp>
    </p:spTree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 t="-38888" b="-38888"/>
              </a:stretch>
            </a:blipFill>
          </p:spPr>
        </p:sp>
      </p:grpSp>
      <p:sp>
        <p:nvSpPr>
          <p:cNvPr id="4" name="Freeform 4"/>
          <p:cNvSpPr/>
          <p:nvPr/>
        </p:nvSpPr>
        <p:spPr>
          <a:xfrm>
            <a:off x="0" y="-114181"/>
            <a:ext cx="18379763" cy="10431661"/>
          </a:xfrm>
          <a:custGeom>
            <a:avLst/>
            <a:gdLst/>
            <a:ahLst/>
            <a:cxnLst/>
            <a:rect l="l" t="t" r="r" b="b"/>
            <a:pathLst>
              <a:path w="18379763" h="10431661">
                <a:moveTo>
                  <a:pt x="0" y="0"/>
                </a:moveTo>
                <a:lnTo>
                  <a:pt x="18379763" y="0"/>
                </a:lnTo>
                <a:lnTo>
                  <a:pt x="18379763" y="10431661"/>
                </a:lnTo>
                <a:lnTo>
                  <a:pt x="0" y="104316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27" b="-27"/>
            </a:stretch>
          </a:blipFill>
        </p:spPr>
      </p:sp>
      <p:sp>
        <p:nvSpPr>
          <p:cNvPr id="5" name="Freeform 5" descr="仅校徽"/>
          <p:cNvSpPr/>
          <p:nvPr/>
        </p:nvSpPr>
        <p:spPr>
          <a:xfrm>
            <a:off x="990600" y="435492"/>
            <a:ext cx="1333526" cy="1333617"/>
          </a:xfrm>
          <a:custGeom>
            <a:avLst/>
            <a:gdLst/>
            <a:ahLst/>
            <a:cxnLst/>
            <a:rect l="l" t="t" r="r" b="b"/>
            <a:pathLst>
              <a:path w="1333526" h="1333617">
                <a:moveTo>
                  <a:pt x="0" y="0"/>
                </a:moveTo>
                <a:lnTo>
                  <a:pt x="1333526" y="0"/>
                </a:lnTo>
                <a:lnTo>
                  <a:pt x="1333526" y="1333617"/>
                </a:lnTo>
                <a:lnTo>
                  <a:pt x="0" y="133361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3" r="-3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79201" y="3966105"/>
            <a:ext cx="8664567" cy="3460544"/>
          </a:xfrm>
          <a:custGeom>
            <a:avLst/>
            <a:gdLst/>
            <a:ahLst/>
            <a:cxnLst/>
            <a:rect l="l" t="t" r="r" b="b"/>
            <a:pathLst>
              <a:path w="8664567" h="3460544">
                <a:moveTo>
                  <a:pt x="0" y="0"/>
                </a:moveTo>
                <a:lnTo>
                  <a:pt x="8664567" y="0"/>
                </a:lnTo>
                <a:lnTo>
                  <a:pt x="8664567" y="3460544"/>
                </a:lnTo>
                <a:lnTo>
                  <a:pt x="0" y="346054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0504932" y="2744114"/>
            <a:ext cx="6568656" cy="5904527"/>
          </a:xfrm>
          <a:custGeom>
            <a:avLst/>
            <a:gdLst/>
            <a:ahLst/>
            <a:cxnLst/>
            <a:rect l="l" t="t" r="r" b="b"/>
            <a:pathLst>
              <a:path w="6568656" h="5904527">
                <a:moveTo>
                  <a:pt x="0" y="0"/>
                </a:moveTo>
                <a:lnTo>
                  <a:pt x="6568657" y="0"/>
                </a:lnTo>
                <a:lnTo>
                  <a:pt x="6568657" y="5904527"/>
                </a:lnTo>
                <a:lnTo>
                  <a:pt x="0" y="590452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079201" y="1751937"/>
            <a:ext cx="16180099" cy="1502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80"/>
              </a:lnSpc>
            </a:pPr>
            <a:r>
              <a:rPr lang="en-US" sz="3800">
                <a:solidFill>
                  <a:srgbClr val="000000"/>
                </a:solidFill>
                <a:latin typeface="思源宋体" panose="02020400000000000000" charset="-122"/>
                <a:ea typeface="思源宋体" panose="02020400000000000000" charset="-122"/>
                <a:cs typeface="思源宋体" panose="02020400000000000000" charset="-122"/>
                <a:sym typeface="思源宋体" panose="02020400000000000000" charset="-122"/>
              </a:rPr>
              <a:t>用户可自行上传喜欢的头像</a:t>
            </a:r>
            <a:endParaRPr lang="en-US" sz="3800">
              <a:solidFill>
                <a:srgbClr val="000000"/>
              </a:solidFill>
              <a:latin typeface="思源宋体" panose="02020400000000000000" charset="-122"/>
              <a:ea typeface="思源宋体" panose="02020400000000000000" charset="-122"/>
              <a:cs typeface="思源宋体" panose="02020400000000000000" charset="-122"/>
              <a:sym typeface="思源宋体" panose="02020400000000000000" charset="-122"/>
            </a:endParaRPr>
          </a:p>
          <a:p>
            <a:pPr algn="l">
              <a:lnSpc>
                <a:spcPts val="6080"/>
              </a:lnSpc>
            </a:pPr>
            <a:r>
              <a:rPr lang="en-US" sz="3800">
                <a:solidFill>
                  <a:srgbClr val="000000"/>
                </a:solidFill>
                <a:latin typeface="思源宋体" panose="02020400000000000000" charset="-122"/>
                <a:ea typeface="思源宋体" panose="02020400000000000000" charset="-122"/>
                <a:cs typeface="思源宋体" panose="02020400000000000000" charset="-122"/>
                <a:sym typeface="思源宋体" panose="02020400000000000000" charset="-122"/>
              </a:rPr>
              <a:t>在主页与个人中心均可见</a:t>
            </a:r>
            <a:endParaRPr lang="en-US" sz="3800">
              <a:solidFill>
                <a:srgbClr val="000000"/>
              </a:solidFill>
              <a:latin typeface="思源宋体" panose="02020400000000000000" charset="-122"/>
              <a:ea typeface="思源宋体" panose="02020400000000000000" charset="-122"/>
              <a:cs typeface="思源宋体" panose="02020400000000000000" charset="-122"/>
              <a:sym typeface="思源宋体" panose="02020400000000000000" charset="-122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2580671" y="-123309"/>
            <a:ext cx="6890047" cy="11690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920"/>
              </a:lnSpc>
            </a:pPr>
            <a:r>
              <a:rPr lang="en-US" sz="6000">
                <a:solidFill>
                  <a:srgbClr val="004AAD"/>
                </a:solidFill>
                <a:latin typeface="思源宋体" panose="02020400000000000000" charset="-122"/>
                <a:ea typeface="思源宋体" panose="02020400000000000000" charset="-122"/>
                <a:cs typeface="思源宋体" panose="02020400000000000000" charset="-122"/>
                <a:sym typeface="思源宋体" panose="02020400000000000000" charset="-122"/>
              </a:rPr>
              <a:t>6</a:t>
            </a:r>
            <a:r>
              <a:rPr lang="en-US" sz="6000">
                <a:solidFill>
                  <a:srgbClr val="004AAD"/>
                </a:solidFill>
                <a:latin typeface="思源宋体" panose="02020400000000000000" charset="-122"/>
                <a:ea typeface="思源宋体" panose="02020400000000000000" charset="-122"/>
                <a:cs typeface="思源宋体" panose="02020400000000000000" charset="-122"/>
                <a:sym typeface="思源宋体" panose="02020400000000000000" charset="-122"/>
              </a:rPr>
              <a:t>、头像</a:t>
            </a:r>
            <a:endParaRPr lang="en-US" sz="6000">
              <a:solidFill>
                <a:srgbClr val="004AAD"/>
              </a:solidFill>
              <a:latin typeface="思源宋体" panose="02020400000000000000" charset="-122"/>
              <a:ea typeface="思源宋体" panose="02020400000000000000" charset="-122"/>
              <a:cs typeface="思源宋体" panose="02020400000000000000" charset="-122"/>
              <a:sym typeface="思源宋体" panose="02020400000000000000" charset="-122"/>
            </a:endParaRPr>
          </a:p>
        </p:txBody>
      </p:sp>
    </p:spTree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 t="-38888" b="-38888"/>
              </a:stretch>
            </a:blipFill>
          </p:spPr>
        </p:sp>
      </p:grpSp>
      <p:sp>
        <p:nvSpPr>
          <p:cNvPr id="4" name="Freeform 4"/>
          <p:cNvSpPr/>
          <p:nvPr/>
        </p:nvSpPr>
        <p:spPr>
          <a:xfrm>
            <a:off x="0" y="-114181"/>
            <a:ext cx="18379763" cy="10431661"/>
          </a:xfrm>
          <a:custGeom>
            <a:avLst/>
            <a:gdLst/>
            <a:ahLst/>
            <a:cxnLst/>
            <a:rect l="l" t="t" r="r" b="b"/>
            <a:pathLst>
              <a:path w="18379763" h="10431661">
                <a:moveTo>
                  <a:pt x="0" y="0"/>
                </a:moveTo>
                <a:lnTo>
                  <a:pt x="18379763" y="0"/>
                </a:lnTo>
                <a:lnTo>
                  <a:pt x="18379763" y="10431661"/>
                </a:lnTo>
                <a:lnTo>
                  <a:pt x="0" y="104316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27" b="-27"/>
            </a:stretch>
          </a:blipFill>
        </p:spPr>
      </p:sp>
      <p:sp>
        <p:nvSpPr>
          <p:cNvPr id="5" name="Freeform 5" descr="仅校徽"/>
          <p:cNvSpPr/>
          <p:nvPr/>
        </p:nvSpPr>
        <p:spPr>
          <a:xfrm>
            <a:off x="990600" y="435492"/>
            <a:ext cx="1333526" cy="1333617"/>
          </a:xfrm>
          <a:custGeom>
            <a:avLst/>
            <a:gdLst/>
            <a:ahLst/>
            <a:cxnLst/>
            <a:rect l="l" t="t" r="r" b="b"/>
            <a:pathLst>
              <a:path w="1333526" h="1333617">
                <a:moveTo>
                  <a:pt x="0" y="0"/>
                </a:moveTo>
                <a:lnTo>
                  <a:pt x="1333526" y="0"/>
                </a:lnTo>
                <a:lnTo>
                  <a:pt x="1333526" y="1333617"/>
                </a:lnTo>
                <a:lnTo>
                  <a:pt x="0" y="133361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3" r="-3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3444932" y="1769109"/>
            <a:ext cx="10548040" cy="7423183"/>
          </a:xfrm>
          <a:custGeom>
            <a:avLst/>
            <a:gdLst/>
            <a:ahLst/>
            <a:cxnLst/>
            <a:rect l="l" t="t" r="r" b="b"/>
            <a:pathLst>
              <a:path w="10548040" h="7423183">
                <a:moveTo>
                  <a:pt x="0" y="0"/>
                </a:moveTo>
                <a:lnTo>
                  <a:pt x="10548040" y="0"/>
                </a:lnTo>
                <a:lnTo>
                  <a:pt x="10548040" y="7423183"/>
                </a:lnTo>
                <a:lnTo>
                  <a:pt x="0" y="742318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2580671" y="-123309"/>
            <a:ext cx="6890047" cy="11690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920"/>
              </a:lnSpc>
            </a:pPr>
            <a:r>
              <a:rPr lang="en-US" sz="6000">
                <a:solidFill>
                  <a:srgbClr val="004AAD"/>
                </a:solidFill>
                <a:latin typeface="思源宋体" panose="02020400000000000000" charset="-122"/>
                <a:ea typeface="思源宋体" panose="02020400000000000000" charset="-122"/>
                <a:cs typeface="思源宋体" panose="02020400000000000000" charset="-122"/>
                <a:sym typeface="思源宋体" panose="02020400000000000000" charset="-122"/>
              </a:rPr>
              <a:t>7</a:t>
            </a:r>
            <a:r>
              <a:rPr lang="en-US" sz="6000">
                <a:solidFill>
                  <a:srgbClr val="004AAD"/>
                </a:solidFill>
                <a:latin typeface="思源宋体" panose="02020400000000000000" charset="-122"/>
                <a:ea typeface="思源宋体" panose="02020400000000000000" charset="-122"/>
                <a:cs typeface="思源宋体" panose="02020400000000000000" charset="-122"/>
                <a:sym typeface="思源宋体" panose="02020400000000000000" charset="-122"/>
              </a:rPr>
              <a:t>、背景音乐</a:t>
            </a:r>
            <a:endParaRPr lang="en-US" sz="6000">
              <a:solidFill>
                <a:srgbClr val="004AAD"/>
              </a:solidFill>
              <a:latin typeface="思源宋体" panose="02020400000000000000" charset="-122"/>
              <a:ea typeface="思源宋体" panose="02020400000000000000" charset="-122"/>
              <a:cs typeface="思源宋体" panose="02020400000000000000" charset="-122"/>
              <a:sym typeface="思源宋体" panose="02020400000000000000" charset="-122"/>
            </a:endParaRPr>
          </a:p>
        </p:txBody>
      </p:sp>
    </p:spTree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 t="-38888" b="-38888"/>
              </a:stretch>
            </a:blipFill>
          </p:spPr>
        </p:sp>
      </p:grpSp>
      <p:sp>
        <p:nvSpPr>
          <p:cNvPr id="4" name="Freeform 4"/>
          <p:cNvSpPr/>
          <p:nvPr/>
        </p:nvSpPr>
        <p:spPr>
          <a:xfrm>
            <a:off x="0" y="-114181"/>
            <a:ext cx="18379763" cy="10431661"/>
          </a:xfrm>
          <a:custGeom>
            <a:avLst/>
            <a:gdLst/>
            <a:ahLst/>
            <a:cxnLst/>
            <a:rect l="l" t="t" r="r" b="b"/>
            <a:pathLst>
              <a:path w="18379763" h="10431661">
                <a:moveTo>
                  <a:pt x="0" y="0"/>
                </a:moveTo>
                <a:lnTo>
                  <a:pt x="18379763" y="0"/>
                </a:lnTo>
                <a:lnTo>
                  <a:pt x="18379763" y="10431661"/>
                </a:lnTo>
                <a:lnTo>
                  <a:pt x="0" y="104316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27" b="-27"/>
            </a:stretch>
          </a:blipFill>
        </p:spPr>
      </p:sp>
      <p:sp>
        <p:nvSpPr>
          <p:cNvPr id="5" name="Freeform 5" descr="仅校徽"/>
          <p:cNvSpPr/>
          <p:nvPr/>
        </p:nvSpPr>
        <p:spPr>
          <a:xfrm>
            <a:off x="990600" y="435492"/>
            <a:ext cx="1333526" cy="1333617"/>
          </a:xfrm>
          <a:custGeom>
            <a:avLst/>
            <a:gdLst/>
            <a:ahLst/>
            <a:cxnLst/>
            <a:rect l="l" t="t" r="r" b="b"/>
            <a:pathLst>
              <a:path w="1333526" h="1333617">
                <a:moveTo>
                  <a:pt x="0" y="0"/>
                </a:moveTo>
                <a:lnTo>
                  <a:pt x="1333526" y="0"/>
                </a:lnTo>
                <a:lnTo>
                  <a:pt x="1333526" y="1333617"/>
                </a:lnTo>
                <a:lnTo>
                  <a:pt x="0" y="133361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3" r="-3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2324126" y="1482213"/>
            <a:ext cx="9192646" cy="2907174"/>
          </a:xfrm>
          <a:custGeom>
            <a:avLst/>
            <a:gdLst/>
            <a:ahLst/>
            <a:cxnLst/>
            <a:rect l="l" t="t" r="r" b="b"/>
            <a:pathLst>
              <a:path w="9192646" h="2907174">
                <a:moveTo>
                  <a:pt x="0" y="0"/>
                </a:moveTo>
                <a:lnTo>
                  <a:pt x="9192646" y="0"/>
                </a:lnTo>
                <a:lnTo>
                  <a:pt x="9192646" y="2907174"/>
                </a:lnTo>
                <a:lnTo>
                  <a:pt x="0" y="290717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3308304" y="4389387"/>
            <a:ext cx="6020228" cy="4432393"/>
          </a:xfrm>
          <a:custGeom>
            <a:avLst/>
            <a:gdLst/>
            <a:ahLst/>
            <a:cxnLst/>
            <a:rect l="l" t="t" r="r" b="b"/>
            <a:pathLst>
              <a:path w="6020228" h="4432393">
                <a:moveTo>
                  <a:pt x="0" y="0"/>
                </a:moveTo>
                <a:lnTo>
                  <a:pt x="6020228" y="0"/>
                </a:lnTo>
                <a:lnTo>
                  <a:pt x="6020228" y="4432393"/>
                </a:lnTo>
                <a:lnTo>
                  <a:pt x="0" y="443239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2580671" y="-123309"/>
            <a:ext cx="6890047" cy="11690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920"/>
              </a:lnSpc>
            </a:pPr>
            <a:r>
              <a:rPr lang="en-US" sz="6000">
                <a:solidFill>
                  <a:srgbClr val="004AAD"/>
                </a:solidFill>
                <a:latin typeface="思源宋体" panose="02020400000000000000" charset="-122"/>
                <a:ea typeface="思源宋体" panose="02020400000000000000" charset="-122"/>
                <a:cs typeface="思源宋体" panose="02020400000000000000" charset="-122"/>
                <a:sym typeface="思源宋体" panose="02020400000000000000" charset="-122"/>
              </a:rPr>
              <a:t>8</a:t>
            </a:r>
            <a:r>
              <a:rPr lang="en-US" sz="6000">
                <a:solidFill>
                  <a:srgbClr val="004AAD"/>
                </a:solidFill>
                <a:latin typeface="思源宋体" panose="02020400000000000000" charset="-122"/>
                <a:ea typeface="思源宋体" panose="02020400000000000000" charset="-122"/>
                <a:cs typeface="思源宋体" panose="02020400000000000000" charset="-122"/>
                <a:sym typeface="思源宋体" panose="02020400000000000000" charset="-122"/>
              </a:rPr>
              <a:t>、拼图小游戏</a:t>
            </a:r>
            <a:endParaRPr lang="en-US" sz="6000">
              <a:solidFill>
                <a:srgbClr val="004AAD"/>
              </a:solidFill>
              <a:latin typeface="思源宋体" panose="02020400000000000000" charset="-122"/>
              <a:ea typeface="思源宋体" panose="02020400000000000000" charset="-122"/>
              <a:cs typeface="思源宋体" panose="02020400000000000000" charset="-122"/>
              <a:sym typeface="思源宋体" panose="02020400000000000000" charset="-122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2112419" y="2195390"/>
            <a:ext cx="5424580" cy="53695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80"/>
              </a:lnSpc>
            </a:pPr>
            <a:r>
              <a:rPr lang="en-US" sz="3800" b="1">
                <a:solidFill>
                  <a:srgbClr val="000000"/>
                </a:solidFill>
                <a:latin typeface="Arimo Bold" panose="020B0704020202020204"/>
                <a:ea typeface="Arimo Bold" panose="020B0704020202020204"/>
                <a:cs typeface="Arimo Bold" panose="020B0704020202020204"/>
                <a:sym typeface="Arimo Bold" panose="020B0704020202020204"/>
              </a:rPr>
              <a:t>设计这一结构的初衷</a:t>
            </a:r>
            <a:r>
              <a:rPr lang="en-US" sz="3800">
                <a:solidFill>
                  <a:srgbClr val="000000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：</a:t>
            </a:r>
            <a:endParaRPr lang="en-US" sz="3800">
              <a:solidFill>
                <a:srgbClr val="000000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  <a:p>
            <a:pPr algn="ctr">
              <a:lnSpc>
                <a:spcPts val="6080"/>
              </a:lnSpc>
              <a:spcBef>
                <a:spcPct val="0"/>
              </a:spcBef>
            </a:pPr>
            <a:r>
              <a:rPr lang="en-US" sz="3800">
                <a:solidFill>
                  <a:srgbClr val="000000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放在首页的右上角的“点一下”，进入就是一个拼图小游戏，可以帮助失物者缓解因丢失物品而难过的小情绪，承接住拾获者帮助他人的幸福快乐</a:t>
            </a:r>
            <a:endParaRPr lang="en-US" sz="3800">
              <a:solidFill>
                <a:srgbClr val="000000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 t="-38888" b="-38888"/>
              </a:stretch>
            </a:blipFill>
          </p:spPr>
        </p:sp>
      </p:grpSp>
      <p:sp>
        <p:nvSpPr>
          <p:cNvPr id="4" name="Freeform 4"/>
          <p:cNvSpPr/>
          <p:nvPr/>
        </p:nvSpPr>
        <p:spPr>
          <a:xfrm>
            <a:off x="0" y="-144661"/>
            <a:ext cx="18379763" cy="10431661"/>
          </a:xfrm>
          <a:custGeom>
            <a:avLst/>
            <a:gdLst/>
            <a:ahLst/>
            <a:cxnLst/>
            <a:rect l="l" t="t" r="r" b="b"/>
            <a:pathLst>
              <a:path w="18379763" h="10431661">
                <a:moveTo>
                  <a:pt x="0" y="0"/>
                </a:moveTo>
                <a:lnTo>
                  <a:pt x="18379763" y="0"/>
                </a:lnTo>
                <a:lnTo>
                  <a:pt x="18379763" y="10431661"/>
                </a:lnTo>
                <a:lnTo>
                  <a:pt x="0" y="104316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27" b="-27"/>
            </a:stretch>
          </a:blipFill>
        </p:spPr>
      </p:sp>
      <p:sp>
        <p:nvSpPr>
          <p:cNvPr id="5" name="Freeform 5" descr="仅校徽"/>
          <p:cNvSpPr/>
          <p:nvPr/>
        </p:nvSpPr>
        <p:spPr>
          <a:xfrm>
            <a:off x="990600" y="435492"/>
            <a:ext cx="1333526" cy="1333617"/>
          </a:xfrm>
          <a:custGeom>
            <a:avLst/>
            <a:gdLst/>
            <a:ahLst/>
            <a:cxnLst/>
            <a:rect l="l" t="t" r="r" b="b"/>
            <a:pathLst>
              <a:path w="1333526" h="1333617">
                <a:moveTo>
                  <a:pt x="0" y="0"/>
                </a:moveTo>
                <a:lnTo>
                  <a:pt x="1333526" y="0"/>
                </a:lnTo>
                <a:lnTo>
                  <a:pt x="1333526" y="1333617"/>
                </a:lnTo>
                <a:lnTo>
                  <a:pt x="0" y="133361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3" r="-3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018869" y="1874322"/>
            <a:ext cx="4798195" cy="11616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810"/>
              </a:lnSpc>
            </a:pPr>
            <a:r>
              <a:rPr lang="en-US" sz="4880">
                <a:solidFill>
                  <a:srgbClr val="000000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首页效果</a:t>
            </a:r>
            <a:endParaRPr lang="en-US" sz="4880">
              <a:solidFill>
                <a:srgbClr val="000000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2018869" y="3274114"/>
            <a:ext cx="5584250" cy="2092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85"/>
              </a:lnSpc>
            </a:pPr>
            <a:r>
              <a:rPr lang="en-US" sz="3240" b="1">
                <a:solidFill>
                  <a:srgbClr val="000000"/>
                </a:solidFill>
                <a:latin typeface="Arimo Bold" panose="020B0704020202020204"/>
                <a:ea typeface="Arimo Bold" panose="020B0704020202020204"/>
                <a:cs typeface="Arimo Bold" panose="020B0704020202020204"/>
                <a:sym typeface="Arimo Bold" panose="020B0704020202020204"/>
              </a:rPr>
              <a:t>智能搜索栏效果</a:t>
            </a:r>
            <a:r>
              <a:rPr lang="en-US" sz="3240">
                <a:solidFill>
                  <a:srgbClr val="000000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：</a:t>
            </a:r>
            <a:endParaRPr lang="en-US" sz="3240">
              <a:solidFill>
                <a:srgbClr val="000000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  <a:p>
            <a:pPr algn="l">
              <a:lnSpc>
                <a:spcPts val="5185"/>
              </a:lnSpc>
            </a:pPr>
            <a:r>
              <a:rPr lang="en-US" sz="3240">
                <a:solidFill>
                  <a:srgbClr val="000000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可根据物品名称、分类、类型进行搜索</a:t>
            </a:r>
            <a:endParaRPr lang="en-US" sz="3240">
              <a:solidFill>
                <a:srgbClr val="000000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2580671" y="-151884"/>
            <a:ext cx="6890047" cy="14833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920"/>
              </a:lnSpc>
            </a:pPr>
            <a:r>
              <a:rPr lang="en-US" sz="6000">
                <a:solidFill>
                  <a:srgbClr val="004AAD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需求分析</a:t>
            </a:r>
            <a:endParaRPr lang="en-US" sz="6000">
              <a:solidFill>
                <a:srgbClr val="004AAD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0130490" y="1873740"/>
            <a:ext cx="4009364" cy="1162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810"/>
              </a:lnSpc>
            </a:pPr>
            <a:r>
              <a:rPr lang="en-US" sz="4880">
                <a:solidFill>
                  <a:srgbClr val="000000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个人中心效果</a:t>
            </a:r>
            <a:endParaRPr lang="en-US" sz="4880">
              <a:solidFill>
                <a:srgbClr val="000000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0130490" y="3274114"/>
            <a:ext cx="6159174" cy="4020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85"/>
              </a:lnSpc>
            </a:pPr>
            <a:r>
              <a:rPr lang="en-US" sz="3240">
                <a:solidFill>
                  <a:srgbClr val="000000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1、用户头像</a:t>
            </a:r>
            <a:endParaRPr lang="en-US" sz="3240">
              <a:solidFill>
                <a:srgbClr val="000000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  <a:p>
            <a:pPr algn="l">
              <a:lnSpc>
                <a:spcPts val="5185"/>
              </a:lnSpc>
            </a:pPr>
          </a:p>
          <a:p>
            <a:pPr algn="l">
              <a:lnSpc>
                <a:spcPts val="5185"/>
              </a:lnSpc>
            </a:pPr>
            <a:r>
              <a:rPr lang="en-US" sz="3240">
                <a:solidFill>
                  <a:srgbClr val="000000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2、用户名称</a:t>
            </a:r>
            <a:endParaRPr lang="en-US" sz="3240">
              <a:solidFill>
                <a:srgbClr val="000000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  <a:p>
            <a:pPr algn="l">
              <a:lnSpc>
                <a:spcPts val="5185"/>
              </a:lnSpc>
            </a:pPr>
          </a:p>
          <a:p>
            <a:pPr algn="l">
              <a:lnSpc>
                <a:spcPts val="5185"/>
              </a:lnSpc>
            </a:pPr>
            <a:r>
              <a:rPr lang="en-US" sz="3240">
                <a:solidFill>
                  <a:srgbClr val="000000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3、用户发布记录：删除功能、更新状态功能、修改记录内容功能</a:t>
            </a:r>
            <a:endParaRPr lang="en-US" sz="3240">
              <a:solidFill>
                <a:srgbClr val="000000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2018869" y="5864439"/>
            <a:ext cx="5994910" cy="2749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85"/>
              </a:lnSpc>
            </a:pPr>
            <a:r>
              <a:rPr lang="en-US" sz="3240" b="1">
                <a:solidFill>
                  <a:srgbClr val="000000"/>
                </a:solidFill>
                <a:latin typeface="Arimo Bold" panose="020B0704020202020204"/>
                <a:ea typeface="Arimo Bold" panose="020B0704020202020204"/>
                <a:cs typeface="Arimo Bold" panose="020B0704020202020204"/>
                <a:sym typeface="Arimo Bold" panose="020B0704020202020204"/>
              </a:rPr>
              <a:t>信息展示墙效果</a:t>
            </a:r>
            <a:r>
              <a:rPr lang="en-US" sz="3240">
                <a:solidFill>
                  <a:srgbClr val="000000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：</a:t>
            </a:r>
            <a:endParaRPr lang="en-US" sz="3240">
              <a:solidFill>
                <a:srgbClr val="000000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  <a:p>
            <a:pPr algn="l">
              <a:lnSpc>
                <a:spcPts val="5185"/>
              </a:lnSpc>
            </a:pPr>
            <a:r>
              <a:rPr lang="en-US" sz="3240">
                <a:solidFill>
                  <a:srgbClr val="000000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可展示物品名称、地点、时间、全部用户已发布的全部类型的记录展示</a:t>
            </a:r>
            <a:endParaRPr lang="en-US" sz="3240">
              <a:solidFill>
                <a:srgbClr val="000000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  <p:grpSp>
        <p:nvGrpSpPr>
          <p:cNvPr id="12" name="Group 12"/>
          <p:cNvGrpSpPr/>
          <p:nvPr/>
        </p:nvGrpSpPr>
        <p:grpSpPr>
          <a:xfrm rot="0">
            <a:off x="10060523" y="3119345"/>
            <a:ext cx="4149297" cy="38100"/>
            <a:chOff x="0" y="0"/>
            <a:chExt cx="5532396" cy="50800"/>
          </a:xfrm>
        </p:grpSpPr>
        <p:sp>
          <p:nvSpPr>
            <p:cNvPr id="13" name="Freeform 13"/>
            <p:cNvSpPr/>
            <p:nvPr/>
          </p:nvSpPr>
          <p:spPr>
            <a:xfrm>
              <a:off x="25400" y="0"/>
              <a:ext cx="5384800" cy="50800"/>
            </a:xfrm>
            <a:custGeom>
              <a:avLst/>
              <a:gdLst/>
              <a:ahLst/>
              <a:cxnLst/>
              <a:rect l="l" t="t" r="r" b="b"/>
              <a:pathLst>
                <a:path w="5384800" h="50800">
                  <a:moveTo>
                    <a:pt x="203200" y="0"/>
                  </a:moveTo>
                  <a:lnTo>
                    <a:pt x="304800" y="0"/>
                  </a:lnTo>
                  <a:lnTo>
                    <a:pt x="304800" y="50800"/>
                  </a:lnTo>
                  <a:lnTo>
                    <a:pt x="203200" y="50800"/>
                  </a:lnTo>
                  <a:close/>
                  <a:moveTo>
                    <a:pt x="406400" y="0"/>
                  </a:moveTo>
                  <a:lnTo>
                    <a:pt x="508000" y="0"/>
                  </a:lnTo>
                  <a:lnTo>
                    <a:pt x="508000" y="50800"/>
                  </a:lnTo>
                  <a:lnTo>
                    <a:pt x="406400" y="50800"/>
                  </a:lnTo>
                  <a:close/>
                  <a:moveTo>
                    <a:pt x="609600" y="0"/>
                  </a:moveTo>
                  <a:lnTo>
                    <a:pt x="711200" y="0"/>
                  </a:lnTo>
                  <a:lnTo>
                    <a:pt x="711200" y="50800"/>
                  </a:lnTo>
                  <a:lnTo>
                    <a:pt x="609600" y="50800"/>
                  </a:lnTo>
                  <a:close/>
                  <a:moveTo>
                    <a:pt x="812800" y="0"/>
                  </a:moveTo>
                  <a:lnTo>
                    <a:pt x="914400" y="0"/>
                  </a:lnTo>
                  <a:lnTo>
                    <a:pt x="914400" y="50800"/>
                  </a:lnTo>
                  <a:lnTo>
                    <a:pt x="812800" y="50800"/>
                  </a:lnTo>
                  <a:close/>
                  <a:moveTo>
                    <a:pt x="1016000" y="0"/>
                  </a:moveTo>
                  <a:lnTo>
                    <a:pt x="1117600" y="0"/>
                  </a:lnTo>
                  <a:lnTo>
                    <a:pt x="1117600" y="50800"/>
                  </a:lnTo>
                  <a:lnTo>
                    <a:pt x="1016000" y="50800"/>
                  </a:lnTo>
                  <a:close/>
                  <a:moveTo>
                    <a:pt x="1219200" y="0"/>
                  </a:moveTo>
                  <a:lnTo>
                    <a:pt x="1320800" y="0"/>
                  </a:lnTo>
                  <a:lnTo>
                    <a:pt x="1320800" y="50800"/>
                  </a:lnTo>
                  <a:lnTo>
                    <a:pt x="1219200" y="50800"/>
                  </a:lnTo>
                  <a:close/>
                  <a:moveTo>
                    <a:pt x="1422400" y="50800"/>
                  </a:moveTo>
                  <a:lnTo>
                    <a:pt x="1524000" y="50800"/>
                  </a:lnTo>
                  <a:lnTo>
                    <a:pt x="1422400" y="50800"/>
                  </a:lnTo>
                  <a:close/>
                  <a:moveTo>
                    <a:pt x="1625600" y="50800"/>
                  </a:moveTo>
                  <a:lnTo>
                    <a:pt x="1727200" y="50800"/>
                  </a:lnTo>
                  <a:lnTo>
                    <a:pt x="1625600" y="50800"/>
                  </a:lnTo>
                  <a:close/>
                  <a:moveTo>
                    <a:pt x="1828800" y="50800"/>
                  </a:moveTo>
                  <a:lnTo>
                    <a:pt x="1930400" y="50800"/>
                  </a:lnTo>
                  <a:lnTo>
                    <a:pt x="1828800" y="50800"/>
                  </a:lnTo>
                  <a:close/>
                  <a:moveTo>
                    <a:pt x="2032000" y="50800"/>
                  </a:moveTo>
                  <a:lnTo>
                    <a:pt x="2133600" y="50800"/>
                  </a:lnTo>
                  <a:lnTo>
                    <a:pt x="2032000" y="50800"/>
                  </a:lnTo>
                  <a:close/>
                  <a:moveTo>
                    <a:pt x="2235200" y="50800"/>
                  </a:moveTo>
                  <a:lnTo>
                    <a:pt x="2336800" y="50800"/>
                  </a:lnTo>
                  <a:lnTo>
                    <a:pt x="2235200" y="50800"/>
                  </a:lnTo>
                  <a:close/>
                  <a:moveTo>
                    <a:pt x="2438400" y="50800"/>
                  </a:moveTo>
                  <a:lnTo>
                    <a:pt x="2540000" y="50800"/>
                  </a:lnTo>
                  <a:lnTo>
                    <a:pt x="2438400" y="50800"/>
                  </a:lnTo>
                  <a:close/>
                  <a:moveTo>
                    <a:pt x="2641600" y="50800"/>
                  </a:moveTo>
                  <a:lnTo>
                    <a:pt x="2743200" y="50800"/>
                  </a:lnTo>
                  <a:lnTo>
                    <a:pt x="2641600" y="50800"/>
                  </a:lnTo>
                  <a:close/>
                  <a:moveTo>
                    <a:pt x="2844800" y="50800"/>
                  </a:moveTo>
                  <a:lnTo>
                    <a:pt x="2946400" y="50800"/>
                  </a:lnTo>
                  <a:lnTo>
                    <a:pt x="2844800" y="50800"/>
                  </a:lnTo>
                  <a:close/>
                  <a:moveTo>
                    <a:pt x="3048000" y="50800"/>
                  </a:moveTo>
                  <a:lnTo>
                    <a:pt x="3149600" y="50800"/>
                  </a:lnTo>
                  <a:lnTo>
                    <a:pt x="3048000" y="50800"/>
                  </a:lnTo>
                  <a:close/>
                  <a:moveTo>
                    <a:pt x="3251200" y="50800"/>
                  </a:moveTo>
                  <a:lnTo>
                    <a:pt x="3352800" y="50800"/>
                  </a:lnTo>
                  <a:lnTo>
                    <a:pt x="3251200" y="50800"/>
                  </a:lnTo>
                  <a:close/>
                  <a:moveTo>
                    <a:pt x="3454400" y="50800"/>
                  </a:moveTo>
                  <a:lnTo>
                    <a:pt x="3556000" y="50800"/>
                  </a:lnTo>
                  <a:lnTo>
                    <a:pt x="3454400" y="50800"/>
                  </a:lnTo>
                  <a:close/>
                  <a:moveTo>
                    <a:pt x="3657600" y="50800"/>
                  </a:moveTo>
                  <a:lnTo>
                    <a:pt x="3759200" y="50800"/>
                  </a:lnTo>
                  <a:lnTo>
                    <a:pt x="3657600" y="50800"/>
                  </a:lnTo>
                  <a:close/>
                  <a:moveTo>
                    <a:pt x="3860800" y="50800"/>
                  </a:moveTo>
                  <a:lnTo>
                    <a:pt x="3962400" y="50800"/>
                  </a:lnTo>
                  <a:lnTo>
                    <a:pt x="3860800" y="50800"/>
                  </a:lnTo>
                  <a:close/>
                  <a:moveTo>
                    <a:pt x="4064000" y="50800"/>
                  </a:moveTo>
                  <a:lnTo>
                    <a:pt x="4165600" y="50800"/>
                  </a:lnTo>
                  <a:lnTo>
                    <a:pt x="4064000" y="50800"/>
                  </a:lnTo>
                  <a:close/>
                  <a:moveTo>
                    <a:pt x="4267200" y="50800"/>
                  </a:moveTo>
                  <a:lnTo>
                    <a:pt x="4368800" y="50800"/>
                  </a:lnTo>
                  <a:lnTo>
                    <a:pt x="4267200" y="50800"/>
                  </a:lnTo>
                  <a:close/>
                  <a:moveTo>
                    <a:pt x="4470400" y="50800"/>
                  </a:moveTo>
                  <a:lnTo>
                    <a:pt x="4572000" y="50800"/>
                  </a:lnTo>
                  <a:lnTo>
                    <a:pt x="4470400" y="50800"/>
                  </a:lnTo>
                  <a:close/>
                  <a:moveTo>
                    <a:pt x="4673600" y="50800"/>
                  </a:moveTo>
                  <a:lnTo>
                    <a:pt x="4775200" y="50800"/>
                  </a:lnTo>
                  <a:lnTo>
                    <a:pt x="4673600" y="50800"/>
                  </a:lnTo>
                  <a:close/>
                  <a:moveTo>
                    <a:pt x="4876800" y="50800"/>
                  </a:moveTo>
                  <a:lnTo>
                    <a:pt x="4978400" y="50800"/>
                  </a:lnTo>
                  <a:lnTo>
                    <a:pt x="4876800" y="50800"/>
                  </a:lnTo>
                  <a:close/>
                  <a:moveTo>
                    <a:pt x="5080000" y="50800"/>
                  </a:moveTo>
                  <a:lnTo>
                    <a:pt x="5181600" y="50800"/>
                  </a:lnTo>
                  <a:lnTo>
                    <a:pt x="5080000" y="50800"/>
                  </a:lnTo>
                  <a:close/>
                  <a:moveTo>
                    <a:pt x="5283200" y="50800"/>
                  </a:moveTo>
                  <a:lnTo>
                    <a:pt x="5384800" y="50800"/>
                  </a:lnTo>
                  <a:lnTo>
                    <a:pt x="5283200" y="50800"/>
                  </a:lnTo>
                  <a:close/>
                  <a:moveTo>
                    <a:pt x="0" y="0"/>
                  </a:moveTo>
                  <a:lnTo>
                    <a:pt x="101600" y="0"/>
                  </a:lnTo>
                  <a:lnTo>
                    <a:pt x="101600" y="50800"/>
                  </a:lnTo>
                  <a:lnTo>
                    <a:pt x="0" y="50800"/>
                  </a:lnTo>
                  <a:close/>
                </a:path>
              </a:pathLst>
            </a:custGeom>
            <a:solidFill>
              <a:srgbClr val="004AAD"/>
            </a:solidFill>
          </p:spPr>
        </p:sp>
      </p:grpSp>
      <p:grpSp>
        <p:nvGrpSpPr>
          <p:cNvPr id="14" name="Group 14"/>
          <p:cNvGrpSpPr/>
          <p:nvPr/>
        </p:nvGrpSpPr>
        <p:grpSpPr>
          <a:xfrm rot="0">
            <a:off x="2002234" y="3138395"/>
            <a:ext cx="4149297" cy="38100"/>
            <a:chOff x="0" y="0"/>
            <a:chExt cx="5532396" cy="50800"/>
          </a:xfrm>
        </p:grpSpPr>
        <p:sp>
          <p:nvSpPr>
            <p:cNvPr id="15" name="Freeform 15"/>
            <p:cNvSpPr/>
            <p:nvPr/>
          </p:nvSpPr>
          <p:spPr>
            <a:xfrm>
              <a:off x="25400" y="0"/>
              <a:ext cx="5384800" cy="50800"/>
            </a:xfrm>
            <a:custGeom>
              <a:avLst/>
              <a:gdLst/>
              <a:ahLst/>
              <a:cxnLst/>
              <a:rect l="l" t="t" r="r" b="b"/>
              <a:pathLst>
                <a:path w="5384800" h="50800">
                  <a:moveTo>
                    <a:pt x="203200" y="0"/>
                  </a:moveTo>
                  <a:lnTo>
                    <a:pt x="304800" y="0"/>
                  </a:lnTo>
                  <a:lnTo>
                    <a:pt x="304800" y="50800"/>
                  </a:lnTo>
                  <a:lnTo>
                    <a:pt x="203200" y="50800"/>
                  </a:lnTo>
                  <a:close/>
                  <a:moveTo>
                    <a:pt x="406400" y="0"/>
                  </a:moveTo>
                  <a:lnTo>
                    <a:pt x="508000" y="0"/>
                  </a:lnTo>
                  <a:lnTo>
                    <a:pt x="508000" y="50800"/>
                  </a:lnTo>
                  <a:lnTo>
                    <a:pt x="406400" y="50800"/>
                  </a:lnTo>
                  <a:close/>
                  <a:moveTo>
                    <a:pt x="609600" y="0"/>
                  </a:moveTo>
                  <a:lnTo>
                    <a:pt x="711200" y="0"/>
                  </a:lnTo>
                  <a:lnTo>
                    <a:pt x="711200" y="50800"/>
                  </a:lnTo>
                  <a:lnTo>
                    <a:pt x="609600" y="50800"/>
                  </a:lnTo>
                  <a:close/>
                  <a:moveTo>
                    <a:pt x="812800" y="0"/>
                  </a:moveTo>
                  <a:lnTo>
                    <a:pt x="914400" y="0"/>
                  </a:lnTo>
                  <a:lnTo>
                    <a:pt x="914400" y="50800"/>
                  </a:lnTo>
                  <a:lnTo>
                    <a:pt x="812800" y="50800"/>
                  </a:lnTo>
                  <a:close/>
                  <a:moveTo>
                    <a:pt x="1016000" y="0"/>
                  </a:moveTo>
                  <a:lnTo>
                    <a:pt x="1117600" y="0"/>
                  </a:lnTo>
                  <a:lnTo>
                    <a:pt x="1117600" y="50800"/>
                  </a:lnTo>
                  <a:lnTo>
                    <a:pt x="1016000" y="50800"/>
                  </a:lnTo>
                  <a:close/>
                  <a:moveTo>
                    <a:pt x="1219200" y="0"/>
                  </a:moveTo>
                  <a:lnTo>
                    <a:pt x="1320800" y="0"/>
                  </a:lnTo>
                  <a:lnTo>
                    <a:pt x="1320800" y="50800"/>
                  </a:lnTo>
                  <a:lnTo>
                    <a:pt x="1219200" y="50800"/>
                  </a:lnTo>
                  <a:close/>
                  <a:moveTo>
                    <a:pt x="1422400" y="50800"/>
                  </a:moveTo>
                  <a:lnTo>
                    <a:pt x="1524000" y="50800"/>
                  </a:lnTo>
                  <a:lnTo>
                    <a:pt x="1422400" y="50800"/>
                  </a:lnTo>
                  <a:close/>
                  <a:moveTo>
                    <a:pt x="1625600" y="50800"/>
                  </a:moveTo>
                  <a:lnTo>
                    <a:pt x="1727200" y="50800"/>
                  </a:lnTo>
                  <a:lnTo>
                    <a:pt x="1625600" y="50800"/>
                  </a:lnTo>
                  <a:close/>
                  <a:moveTo>
                    <a:pt x="1828800" y="50800"/>
                  </a:moveTo>
                  <a:lnTo>
                    <a:pt x="1930400" y="50800"/>
                  </a:lnTo>
                  <a:lnTo>
                    <a:pt x="1828800" y="50800"/>
                  </a:lnTo>
                  <a:close/>
                  <a:moveTo>
                    <a:pt x="2032000" y="50800"/>
                  </a:moveTo>
                  <a:lnTo>
                    <a:pt x="2133600" y="50800"/>
                  </a:lnTo>
                  <a:lnTo>
                    <a:pt x="2032000" y="50800"/>
                  </a:lnTo>
                  <a:close/>
                  <a:moveTo>
                    <a:pt x="2235200" y="50800"/>
                  </a:moveTo>
                  <a:lnTo>
                    <a:pt x="2336800" y="50800"/>
                  </a:lnTo>
                  <a:lnTo>
                    <a:pt x="2235200" y="50800"/>
                  </a:lnTo>
                  <a:close/>
                  <a:moveTo>
                    <a:pt x="2438400" y="50800"/>
                  </a:moveTo>
                  <a:lnTo>
                    <a:pt x="2540000" y="50800"/>
                  </a:lnTo>
                  <a:lnTo>
                    <a:pt x="2438400" y="50800"/>
                  </a:lnTo>
                  <a:close/>
                  <a:moveTo>
                    <a:pt x="2641600" y="50800"/>
                  </a:moveTo>
                  <a:lnTo>
                    <a:pt x="2743200" y="50800"/>
                  </a:lnTo>
                  <a:lnTo>
                    <a:pt x="2641600" y="50800"/>
                  </a:lnTo>
                  <a:close/>
                  <a:moveTo>
                    <a:pt x="2844800" y="50800"/>
                  </a:moveTo>
                  <a:lnTo>
                    <a:pt x="2946400" y="50800"/>
                  </a:lnTo>
                  <a:lnTo>
                    <a:pt x="2844800" y="50800"/>
                  </a:lnTo>
                  <a:close/>
                  <a:moveTo>
                    <a:pt x="3048000" y="50800"/>
                  </a:moveTo>
                  <a:lnTo>
                    <a:pt x="3149600" y="50800"/>
                  </a:lnTo>
                  <a:lnTo>
                    <a:pt x="3048000" y="50800"/>
                  </a:lnTo>
                  <a:close/>
                  <a:moveTo>
                    <a:pt x="3251200" y="50800"/>
                  </a:moveTo>
                  <a:lnTo>
                    <a:pt x="3352800" y="50800"/>
                  </a:lnTo>
                  <a:lnTo>
                    <a:pt x="3251200" y="50800"/>
                  </a:lnTo>
                  <a:close/>
                  <a:moveTo>
                    <a:pt x="3454400" y="50800"/>
                  </a:moveTo>
                  <a:lnTo>
                    <a:pt x="3556000" y="50800"/>
                  </a:lnTo>
                  <a:lnTo>
                    <a:pt x="3454400" y="50800"/>
                  </a:lnTo>
                  <a:close/>
                  <a:moveTo>
                    <a:pt x="3657600" y="50800"/>
                  </a:moveTo>
                  <a:lnTo>
                    <a:pt x="3759200" y="50800"/>
                  </a:lnTo>
                  <a:lnTo>
                    <a:pt x="3657600" y="50800"/>
                  </a:lnTo>
                  <a:close/>
                  <a:moveTo>
                    <a:pt x="3860800" y="50800"/>
                  </a:moveTo>
                  <a:lnTo>
                    <a:pt x="3962400" y="50800"/>
                  </a:lnTo>
                  <a:lnTo>
                    <a:pt x="3860800" y="50800"/>
                  </a:lnTo>
                  <a:close/>
                  <a:moveTo>
                    <a:pt x="4064000" y="50800"/>
                  </a:moveTo>
                  <a:lnTo>
                    <a:pt x="4165600" y="50800"/>
                  </a:lnTo>
                  <a:lnTo>
                    <a:pt x="4064000" y="50800"/>
                  </a:lnTo>
                  <a:close/>
                  <a:moveTo>
                    <a:pt x="4267200" y="50800"/>
                  </a:moveTo>
                  <a:lnTo>
                    <a:pt x="4368800" y="50800"/>
                  </a:lnTo>
                  <a:lnTo>
                    <a:pt x="4267200" y="50800"/>
                  </a:lnTo>
                  <a:close/>
                  <a:moveTo>
                    <a:pt x="4470400" y="50800"/>
                  </a:moveTo>
                  <a:lnTo>
                    <a:pt x="4572000" y="50800"/>
                  </a:lnTo>
                  <a:lnTo>
                    <a:pt x="4470400" y="50800"/>
                  </a:lnTo>
                  <a:close/>
                  <a:moveTo>
                    <a:pt x="4673600" y="50800"/>
                  </a:moveTo>
                  <a:lnTo>
                    <a:pt x="4775200" y="50800"/>
                  </a:lnTo>
                  <a:lnTo>
                    <a:pt x="4673600" y="50800"/>
                  </a:lnTo>
                  <a:close/>
                  <a:moveTo>
                    <a:pt x="4876800" y="50800"/>
                  </a:moveTo>
                  <a:lnTo>
                    <a:pt x="4978400" y="50800"/>
                  </a:lnTo>
                  <a:lnTo>
                    <a:pt x="4876800" y="50800"/>
                  </a:lnTo>
                  <a:close/>
                  <a:moveTo>
                    <a:pt x="5080000" y="50800"/>
                  </a:moveTo>
                  <a:lnTo>
                    <a:pt x="5181600" y="50800"/>
                  </a:lnTo>
                  <a:lnTo>
                    <a:pt x="5080000" y="50800"/>
                  </a:lnTo>
                  <a:close/>
                  <a:moveTo>
                    <a:pt x="5283200" y="50800"/>
                  </a:moveTo>
                  <a:lnTo>
                    <a:pt x="5384800" y="50800"/>
                  </a:lnTo>
                  <a:lnTo>
                    <a:pt x="5283200" y="50800"/>
                  </a:lnTo>
                  <a:close/>
                  <a:moveTo>
                    <a:pt x="0" y="0"/>
                  </a:moveTo>
                  <a:lnTo>
                    <a:pt x="101600" y="0"/>
                  </a:lnTo>
                  <a:lnTo>
                    <a:pt x="101600" y="50800"/>
                  </a:lnTo>
                  <a:lnTo>
                    <a:pt x="0" y="50800"/>
                  </a:lnTo>
                  <a:close/>
                </a:path>
              </a:pathLst>
            </a:custGeom>
            <a:solidFill>
              <a:srgbClr val="004AAD"/>
            </a:solidFill>
          </p:spPr>
        </p:sp>
      </p:grpSp>
    </p:spTree>
  </p:cSld>
  <p:clrMapOvr>
    <a:masterClrMapping/>
  </p:clrMapOvr>
  <p:transition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 t="-38888" b="-38888"/>
              </a:stretch>
            </a:blipFill>
          </p:spPr>
        </p:sp>
      </p:grpSp>
      <p:sp>
        <p:nvSpPr>
          <p:cNvPr id="4" name="Freeform 4"/>
          <p:cNvSpPr/>
          <p:nvPr/>
        </p:nvSpPr>
        <p:spPr>
          <a:xfrm>
            <a:off x="0" y="-144661"/>
            <a:ext cx="18379763" cy="10431661"/>
          </a:xfrm>
          <a:custGeom>
            <a:avLst/>
            <a:gdLst/>
            <a:ahLst/>
            <a:cxnLst/>
            <a:rect l="l" t="t" r="r" b="b"/>
            <a:pathLst>
              <a:path w="18379763" h="10431661">
                <a:moveTo>
                  <a:pt x="0" y="0"/>
                </a:moveTo>
                <a:lnTo>
                  <a:pt x="18379763" y="0"/>
                </a:lnTo>
                <a:lnTo>
                  <a:pt x="18379763" y="10431661"/>
                </a:lnTo>
                <a:lnTo>
                  <a:pt x="0" y="104316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27" b="-27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1078829" y="3294985"/>
            <a:ext cx="8823028" cy="8823028"/>
          </a:xfrm>
          <a:custGeom>
            <a:avLst/>
            <a:gdLst/>
            <a:ahLst/>
            <a:cxnLst/>
            <a:rect l="l" t="t" r="r" b="b"/>
            <a:pathLst>
              <a:path w="8823028" h="8823028">
                <a:moveTo>
                  <a:pt x="0" y="0"/>
                </a:moveTo>
                <a:lnTo>
                  <a:pt x="8823028" y="0"/>
                </a:lnTo>
                <a:lnTo>
                  <a:pt x="8823028" y="8823028"/>
                </a:lnTo>
                <a:lnTo>
                  <a:pt x="0" y="88230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 rot="0">
            <a:off x="12173233" y="4055188"/>
            <a:ext cx="7302627" cy="7302627"/>
            <a:chOff x="0" y="0"/>
            <a:chExt cx="9736836" cy="973683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9736836" cy="9736836"/>
            </a:xfrm>
            <a:custGeom>
              <a:avLst/>
              <a:gdLst/>
              <a:ahLst/>
              <a:cxnLst/>
              <a:rect l="l" t="t" r="r" b="b"/>
              <a:pathLst>
                <a:path w="9736836" h="9736836">
                  <a:moveTo>
                    <a:pt x="4868418" y="0"/>
                  </a:moveTo>
                  <a:cubicBezTo>
                    <a:pt x="2179701" y="0"/>
                    <a:pt x="0" y="2179701"/>
                    <a:pt x="0" y="4868418"/>
                  </a:cubicBezTo>
                  <a:cubicBezTo>
                    <a:pt x="0" y="7557135"/>
                    <a:pt x="2179701" y="9736836"/>
                    <a:pt x="4868418" y="9736836"/>
                  </a:cubicBezTo>
                  <a:cubicBezTo>
                    <a:pt x="7557135" y="9736836"/>
                    <a:pt x="9736836" y="7557135"/>
                    <a:pt x="9736836" y="4868418"/>
                  </a:cubicBezTo>
                  <a:cubicBezTo>
                    <a:pt x="9736836" y="2179701"/>
                    <a:pt x="7557135" y="0"/>
                    <a:pt x="4868418" y="0"/>
                  </a:cubicBez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777612" y="1995202"/>
            <a:ext cx="3479957" cy="33687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805"/>
              </a:lnSpc>
            </a:pPr>
            <a:r>
              <a:rPr lang="en-US" sz="17005">
                <a:solidFill>
                  <a:srgbClr val="004AAD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05</a:t>
            </a:r>
            <a:endParaRPr lang="en-US" sz="17005">
              <a:solidFill>
                <a:srgbClr val="004AAD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4009112" y="2738420"/>
            <a:ext cx="6889843" cy="1767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840"/>
              </a:lnSpc>
            </a:pPr>
            <a:r>
              <a:rPr lang="en-US" sz="7400">
                <a:solidFill>
                  <a:srgbClr val="000000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现场演示</a:t>
            </a:r>
            <a:endParaRPr lang="en-US" sz="7400">
              <a:solidFill>
                <a:srgbClr val="000000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4009112" y="4821174"/>
            <a:ext cx="6889843" cy="3223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70"/>
              </a:lnSpc>
            </a:pPr>
            <a:r>
              <a:rPr lang="en-US" sz="3300">
                <a:solidFill>
                  <a:srgbClr val="737373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Presentation</a:t>
            </a:r>
            <a:endParaRPr lang="en-US" sz="3300">
              <a:solidFill>
                <a:srgbClr val="737373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  <p:grpSp>
        <p:nvGrpSpPr>
          <p:cNvPr id="11" name="Group 11"/>
          <p:cNvGrpSpPr/>
          <p:nvPr/>
        </p:nvGrpSpPr>
        <p:grpSpPr>
          <a:xfrm rot="0">
            <a:off x="1303533" y="5561333"/>
            <a:ext cx="9483852" cy="50768"/>
            <a:chOff x="0" y="0"/>
            <a:chExt cx="12645136" cy="67691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2645136" cy="67691"/>
            </a:xfrm>
            <a:custGeom>
              <a:avLst/>
              <a:gdLst/>
              <a:ahLst/>
              <a:cxnLst/>
              <a:rect l="l" t="t" r="r" b="b"/>
              <a:pathLst>
                <a:path w="12645136" h="67691">
                  <a:moveTo>
                    <a:pt x="0" y="0"/>
                  </a:moveTo>
                  <a:lnTo>
                    <a:pt x="12645136" y="0"/>
                  </a:lnTo>
                  <a:lnTo>
                    <a:pt x="12645136" y="67691"/>
                  </a:lnTo>
                  <a:lnTo>
                    <a:pt x="0" y="67691"/>
                  </a:lnTo>
                  <a:close/>
                </a:path>
              </a:pathLst>
            </a:custGeom>
            <a:solidFill>
              <a:srgbClr val="004AAD"/>
            </a:solidFill>
          </p:spPr>
        </p:sp>
      </p:grpSp>
      <p:grpSp>
        <p:nvGrpSpPr>
          <p:cNvPr id="13" name="Group 13"/>
          <p:cNvGrpSpPr/>
          <p:nvPr/>
        </p:nvGrpSpPr>
        <p:grpSpPr>
          <a:xfrm rot="0">
            <a:off x="9939828" y="5143500"/>
            <a:ext cx="11101006" cy="4990433"/>
            <a:chOff x="0" y="0"/>
            <a:chExt cx="14801342" cy="6653911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4801342" cy="6653911"/>
            </a:xfrm>
            <a:custGeom>
              <a:avLst/>
              <a:gdLst/>
              <a:ahLst/>
              <a:cxnLst/>
              <a:rect l="l" t="t" r="r" b="b"/>
              <a:pathLst>
                <a:path w="14801342" h="6653911">
                  <a:moveTo>
                    <a:pt x="0" y="0"/>
                  </a:moveTo>
                  <a:lnTo>
                    <a:pt x="14801342" y="0"/>
                  </a:lnTo>
                  <a:lnTo>
                    <a:pt x="14801342" y="6653911"/>
                  </a:lnTo>
                  <a:lnTo>
                    <a:pt x="0" y="66539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t="-26" b="-26"/>
              </a:stretch>
            </a:blipFill>
          </p:spPr>
        </p:sp>
      </p:grpSp>
      <p:grpSp>
        <p:nvGrpSpPr>
          <p:cNvPr id="15" name="Group 15"/>
          <p:cNvGrpSpPr/>
          <p:nvPr/>
        </p:nvGrpSpPr>
        <p:grpSpPr>
          <a:xfrm rot="0">
            <a:off x="1009650" y="531225"/>
            <a:ext cx="3949256" cy="1187768"/>
            <a:chOff x="0" y="0"/>
            <a:chExt cx="5265674" cy="158369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5265674" cy="1583690"/>
            </a:xfrm>
            <a:custGeom>
              <a:avLst/>
              <a:gdLst/>
              <a:ahLst/>
              <a:cxnLst/>
              <a:rect l="l" t="t" r="r" b="b"/>
              <a:pathLst>
                <a:path w="5265674" h="1583690">
                  <a:moveTo>
                    <a:pt x="0" y="0"/>
                  </a:moveTo>
                  <a:lnTo>
                    <a:pt x="5265674" y="0"/>
                  </a:lnTo>
                  <a:lnTo>
                    <a:pt x="5265674" y="1583690"/>
                  </a:lnTo>
                  <a:lnTo>
                    <a:pt x="0" y="158369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-90" r="-90"/>
              </a:stretch>
            </a:blipFill>
          </p:spPr>
        </p:sp>
      </p:grpSp>
    </p:spTree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 t="-38888" b="-38888"/>
              </a:stretch>
            </a:blipFill>
          </p:spPr>
        </p:sp>
      </p:grpSp>
      <p:sp>
        <p:nvSpPr>
          <p:cNvPr id="4" name="Freeform 4"/>
          <p:cNvSpPr/>
          <p:nvPr/>
        </p:nvSpPr>
        <p:spPr>
          <a:xfrm>
            <a:off x="0" y="-144659"/>
            <a:ext cx="18288000" cy="10431659"/>
          </a:xfrm>
          <a:custGeom>
            <a:avLst/>
            <a:gdLst/>
            <a:ahLst/>
            <a:cxnLst/>
            <a:rect l="l" t="t" r="r" b="b"/>
            <a:pathLst>
              <a:path w="18288000" h="10431659">
                <a:moveTo>
                  <a:pt x="0" y="0"/>
                </a:moveTo>
                <a:lnTo>
                  <a:pt x="18288000" y="0"/>
                </a:lnTo>
                <a:lnTo>
                  <a:pt x="18288000" y="10431659"/>
                </a:lnTo>
                <a:lnTo>
                  <a:pt x="0" y="104316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37" b="-37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906275" y="1736741"/>
            <a:ext cx="10172340" cy="29181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250"/>
              </a:lnSpc>
            </a:pPr>
            <a:r>
              <a:rPr lang="en-US" sz="9600" b="1">
                <a:solidFill>
                  <a:srgbClr val="000000"/>
                </a:solidFill>
                <a:latin typeface="Arimo Bold" panose="020B0704020202020204"/>
                <a:ea typeface="Arimo Bold" panose="020B0704020202020204"/>
                <a:cs typeface="Arimo Bold" panose="020B0704020202020204"/>
                <a:sym typeface="Arimo Bold" panose="020B0704020202020204"/>
              </a:rPr>
              <a:t>感谢观看</a:t>
            </a:r>
            <a:endParaRPr lang="en-US" sz="9600" b="1">
              <a:solidFill>
                <a:srgbClr val="000000"/>
              </a:solidFill>
              <a:latin typeface="Arimo Bold" panose="020B0704020202020204"/>
              <a:ea typeface="Arimo Bold" panose="020B0704020202020204"/>
              <a:cs typeface="Arimo Bold" panose="020B0704020202020204"/>
              <a:sym typeface="Arimo Bold" panose="020B0704020202020204"/>
            </a:endParaRPr>
          </a:p>
        </p:txBody>
      </p:sp>
      <p:grpSp>
        <p:nvGrpSpPr>
          <p:cNvPr id="6" name="Group 6"/>
          <p:cNvGrpSpPr/>
          <p:nvPr/>
        </p:nvGrpSpPr>
        <p:grpSpPr>
          <a:xfrm rot="0">
            <a:off x="1250519" y="4842831"/>
            <a:ext cx="9483852" cy="50768"/>
            <a:chOff x="0" y="0"/>
            <a:chExt cx="12645136" cy="6769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2645136" cy="67691"/>
            </a:xfrm>
            <a:custGeom>
              <a:avLst/>
              <a:gdLst/>
              <a:ahLst/>
              <a:cxnLst/>
              <a:rect l="l" t="t" r="r" b="b"/>
              <a:pathLst>
                <a:path w="12645136" h="67691">
                  <a:moveTo>
                    <a:pt x="0" y="0"/>
                  </a:moveTo>
                  <a:lnTo>
                    <a:pt x="12645136" y="0"/>
                  </a:lnTo>
                  <a:lnTo>
                    <a:pt x="12645136" y="67691"/>
                  </a:lnTo>
                  <a:lnTo>
                    <a:pt x="0" y="67691"/>
                  </a:lnTo>
                  <a:close/>
                </a:path>
              </a:pathLst>
            </a:custGeom>
            <a:solidFill>
              <a:srgbClr val="004AAD"/>
            </a:solidFill>
          </p:spPr>
        </p:sp>
      </p:grpSp>
      <p:sp>
        <p:nvSpPr>
          <p:cNvPr id="8" name="Freeform 8"/>
          <p:cNvSpPr/>
          <p:nvPr/>
        </p:nvSpPr>
        <p:spPr>
          <a:xfrm>
            <a:off x="1970936" y="5223855"/>
            <a:ext cx="3688559" cy="935352"/>
          </a:xfrm>
          <a:custGeom>
            <a:avLst/>
            <a:gdLst/>
            <a:ahLst/>
            <a:cxnLst/>
            <a:rect l="l" t="t" r="r" b="b"/>
            <a:pathLst>
              <a:path w="3688559" h="935352">
                <a:moveTo>
                  <a:pt x="0" y="0"/>
                </a:moveTo>
                <a:lnTo>
                  <a:pt x="3688559" y="0"/>
                </a:lnTo>
                <a:lnTo>
                  <a:pt x="3688559" y="935352"/>
                </a:lnTo>
                <a:lnTo>
                  <a:pt x="0" y="9353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310" b="-310"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2270534" y="5517301"/>
            <a:ext cx="2983641" cy="397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25"/>
              </a:lnSpc>
            </a:pPr>
            <a:r>
              <a:rPr lang="en-US" sz="2825">
                <a:solidFill>
                  <a:srgbClr val="FFFFFF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汇报人：孙一天</a:t>
            </a:r>
            <a:endParaRPr lang="en-US" sz="2825">
              <a:solidFill>
                <a:srgbClr val="FFFFFF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  <p:sp>
        <p:nvSpPr>
          <p:cNvPr id="10" name="Freeform 10"/>
          <p:cNvSpPr/>
          <p:nvPr/>
        </p:nvSpPr>
        <p:spPr>
          <a:xfrm>
            <a:off x="6483781" y="5223237"/>
            <a:ext cx="3561526" cy="935352"/>
          </a:xfrm>
          <a:custGeom>
            <a:avLst/>
            <a:gdLst/>
            <a:ahLst/>
            <a:cxnLst/>
            <a:rect l="l" t="t" r="r" b="b"/>
            <a:pathLst>
              <a:path w="3561526" h="935352">
                <a:moveTo>
                  <a:pt x="0" y="0"/>
                </a:moveTo>
                <a:lnTo>
                  <a:pt x="3561526" y="0"/>
                </a:lnTo>
                <a:lnTo>
                  <a:pt x="3561526" y="935352"/>
                </a:lnTo>
                <a:lnTo>
                  <a:pt x="0" y="93535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7565" r="-7565"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6884452" y="5645616"/>
            <a:ext cx="2726698" cy="2687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35"/>
              </a:lnSpc>
            </a:pPr>
            <a:r>
              <a:rPr lang="en-US" sz="2825">
                <a:solidFill>
                  <a:srgbClr val="000000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时间：7月4日</a:t>
            </a:r>
            <a:endParaRPr lang="en-US" sz="2825">
              <a:solidFill>
                <a:srgbClr val="000000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  <p:sp>
        <p:nvSpPr>
          <p:cNvPr id="12" name="Freeform 12"/>
          <p:cNvSpPr/>
          <p:nvPr/>
        </p:nvSpPr>
        <p:spPr>
          <a:xfrm>
            <a:off x="11537891" y="-510527"/>
            <a:ext cx="11442818" cy="11442818"/>
          </a:xfrm>
          <a:custGeom>
            <a:avLst/>
            <a:gdLst/>
            <a:ahLst/>
            <a:cxnLst/>
            <a:rect l="l" t="t" r="r" b="b"/>
            <a:pathLst>
              <a:path w="11442818" h="11442818">
                <a:moveTo>
                  <a:pt x="0" y="0"/>
                </a:moveTo>
                <a:lnTo>
                  <a:pt x="11442818" y="0"/>
                </a:lnTo>
                <a:lnTo>
                  <a:pt x="11442818" y="11442818"/>
                </a:lnTo>
                <a:lnTo>
                  <a:pt x="0" y="1144281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grpSp>
        <p:nvGrpSpPr>
          <p:cNvPr id="13" name="Group 13"/>
          <p:cNvGrpSpPr/>
          <p:nvPr/>
        </p:nvGrpSpPr>
        <p:grpSpPr>
          <a:xfrm rot="0">
            <a:off x="12957253" y="475400"/>
            <a:ext cx="9470993" cy="9470993"/>
            <a:chOff x="0" y="0"/>
            <a:chExt cx="12627991" cy="12627991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2627991" cy="12627991"/>
            </a:xfrm>
            <a:custGeom>
              <a:avLst/>
              <a:gdLst/>
              <a:ahLst/>
              <a:cxnLst/>
              <a:rect l="l" t="t" r="r" b="b"/>
              <a:pathLst>
                <a:path w="12627991" h="12627991">
                  <a:moveTo>
                    <a:pt x="6313932" y="0"/>
                  </a:moveTo>
                  <a:cubicBezTo>
                    <a:pt x="2826893" y="0"/>
                    <a:pt x="0" y="2826893"/>
                    <a:pt x="0" y="6313932"/>
                  </a:cubicBezTo>
                  <a:cubicBezTo>
                    <a:pt x="0" y="9800972"/>
                    <a:pt x="2826893" y="12627991"/>
                    <a:pt x="6313932" y="12627991"/>
                  </a:cubicBezTo>
                  <a:cubicBezTo>
                    <a:pt x="9800972" y="12627991"/>
                    <a:pt x="12627991" y="9801098"/>
                    <a:pt x="12627991" y="6313932"/>
                  </a:cubicBezTo>
                  <a:cubicBezTo>
                    <a:pt x="12627991" y="2826766"/>
                    <a:pt x="9801098" y="0"/>
                    <a:pt x="6313932" y="0"/>
                  </a:cubicBezTo>
                  <a:close/>
                </a:path>
              </a:pathLst>
            </a:custGeom>
            <a:blipFill>
              <a:blip r:embed="rId10"/>
              <a:stretch>
                <a:fillRect/>
              </a:stretch>
            </a:blipFill>
          </p:spPr>
        </p:sp>
      </p:grpSp>
      <p:grpSp>
        <p:nvGrpSpPr>
          <p:cNvPr id="15" name="Group 15"/>
          <p:cNvGrpSpPr/>
          <p:nvPr/>
        </p:nvGrpSpPr>
        <p:grpSpPr>
          <a:xfrm rot="0">
            <a:off x="1143000" y="1669772"/>
            <a:ext cx="3949256" cy="1187768"/>
            <a:chOff x="0" y="0"/>
            <a:chExt cx="5265674" cy="158369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5265674" cy="1583690"/>
            </a:xfrm>
            <a:custGeom>
              <a:avLst/>
              <a:gdLst/>
              <a:ahLst/>
              <a:cxnLst/>
              <a:rect l="l" t="t" r="r" b="b"/>
              <a:pathLst>
                <a:path w="5265674" h="1583690">
                  <a:moveTo>
                    <a:pt x="0" y="0"/>
                  </a:moveTo>
                  <a:lnTo>
                    <a:pt x="5265674" y="0"/>
                  </a:lnTo>
                  <a:lnTo>
                    <a:pt x="5265674" y="1583690"/>
                  </a:lnTo>
                  <a:lnTo>
                    <a:pt x="0" y="158369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 l="-90" r="-90"/>
              </a:stretch>
            </a:blipFill>
          </p:spPr>
        </p:sp>
      </p:grpSp>
      <p:grpSp>
        <p:nvGrpSpPr>
          <p:cNvPr id="17" name="Group 17"/>
          <p:cNvGrpSpPr/>
          <p:nvPr/>
        </p:nvGrpSpPr>
        <p:grpSpPr>
          <a:xfrm rot="0">
            <a:off x="10579522" y="2862770"/>
            <a:ext cx="10146887" cy="4561427"/>
            <a:chOff x="0" y="0"/>
            <a:chExt cx="13529183" cy="6081903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3529183" cy="6081903"/>
            </a:xfrm>
            <a:custGeom>
              <a:avLst/>
              <a:gdLst/>
              <a:ahLst/>
              <a:cxnLst/>
              <a:rect l="l" t="t" r="r" b="b"/>
              <a:pathLst>
                <a:path w="13529183" h="6081903">
                  <a:moveTo>
                    <a:pt x="0" y="0"/>
                  </a:moveTo>
                  <a:lnTo>
                    <a:pt x="13529183" y="0"/>
                  </a:lnTo>
                  <a:lnTo>
                    <a:pt x="13529183" y="6081903"/>
                  </a:lnTo>
                  <a:lnTo>
                    <a:pt x="0" y="60819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 t="-32" b="-32"/>
              </a:stretch>
            </a:blipFill>
          </p:spPr>
        </p:sp>
      </p:grpSp>
      <p:sp>
        <p:nvSpPr>
          <p:cNvPr id="19" name="TextBox 19"/>
          <p:cNvSpPr txBox="1"/>
          <p:nvPr/>
        </p:nvSpPr>
        <p:spPr>
          <a:xfrm>
            <a:off x="1028700" y="6090286"/>
            <a:ext cx="8374077" cy="50946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60"/>
              </a:lnSpc>
            </a:pPr>
            <a:r>
              <a:rPr lang="en-US" sz="2600">
                <a:solidFill>
                  <a:srgbClr val="000000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成员：</a:t>
            </a:r>
            <a:endParaRPr lang="en-US" sz="2600">
              <a:solidFill>
                <a:srgbClr val="000000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  <a:p>
            <a:pPr algn="l">
              <a:lnSpc>
                <a:spcPts val="4160"/>
              </a:lnSpc>
            </a:pPr>
            <a:r>
              <a:rPr lang="en-US" sz="2600">
                <a:solidFill>
                  <a:srgbClr val="000000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   贾甜甜（2023211575）</a:t>
            </a:r>
            <a:endParaRPr lang="en-US" sz="2600">
              <a:solidFill>
                <a:srgbClr val="000000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  <a:p>
            <a:pPr algn="l">
              <a:lnSpc>
                <a:spcPts val="4160"/>
              </a:lnSpc>
            </a:pPr>
            <a:r>
              <a:rPr lang="en-US" sz="2600">
                <a:solidFill>
                  <a:srgbClr val="000000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   孙一天（2023211482）</a:t>
            </a:r>
            <a:endParaRPr lang="en-US" sz="2600">
              <a:solidFill>
                <a:srgbClr val="000000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  <a:p>
            <a:pPr algn="l">
              <a:lnSpc>
                <a:spcPts val="4160"/>
              </a:lnSpc>
            </a:pPr>
            <a:r>
              <a:rPr lang="en-US" sz="2600">
                <a:solidFill>
                  <a:srgbClr val="000000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   张    鑫（2023211549）</a:t>
            </a:r>
            <a:endParaRPr lang="en-US" sz="2600">
              <a:solidFill>
                <a:srgbClr val="000000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  <a:p>
            <a:pPr algn="l">
              <a:lnSpc>
                <a:spcPts val="4160"/>
              </a:lnSpc>
            </a:pPr>
            <a:r>
              <a:rPr lang="en-US" sz="2600">
                <a:solidFill>
                  <a:srgbClr val="000000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   戚舒婷（2023211552）</a:t>
            </a:r>
            <a:endParaRPr lang="en-US" sz="2600">
              <a:solidFill>
                <a:srgbClr val="000000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  <a:p>
            <a:pPr algn="l">
              <a:lnSpc>
                <a:spcPts val="4160"/>
              </a:lnSpc>
            </a:pPr>
            <a:r>
              <a:rPr lang="en-US" sz="2600">
                <a:solidFill>
                  <a:srgbClr val="000000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   黄雅婷（2023211576）</a:t>
            </a:r>
            <a:endParaRPr lang="en-US" sz="2600">
              <a:solidFill>
                <a:srgbClr val="000000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  <a:p>
            <a:pPr algn="l">
              <a:lnSpc>
                <a:spcPts val="4160"/>
              </a:lnSpc>
            </a:pPr>
          </a:p>
          <a:p>
            <a:pPr algn="l">
              <a:lnSpc>
                <a:spcPts val="4160"/>
              </a:lnSpc>
            </a:pPr>
          </a:p>
          <a:p>
            <a:pPr algn="ctr">
              <a:lnSpc>
                <a:spcPts val="6500"/>
              </a:lnSpc>
            </a:pPr>
          </a:p>
        </p:txBody>
      </p: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 t="-38888" b="-38888"/>
              </a:stretch>
            </a:blipFill>
          </p:spPr>
        </p:sp>
      </p:grpSp>
      <p:sp>
        <p:nvSpPr>
          <p:cNvPr id="4" name="Freeform 4"/>
          <p:cNvSpPr/>
          <p:nvPr/>
        </p:nvSpPr>
        <p:spPr>
          <a:xfrm>
            <a:off x="0" y="-144661"/>
            <a:ext cx="18379763" cy="10431661"/>
          </a:xfrm>
          <a:custGeom>
            <a:avLst/>
            <a:gdLst/>
            <a:ahLst/>
            <a:cxnLst/>
            <a:rect l="l" t="t" r="r" b="b"/>
            <a:pathLst>
              <a:path w="18379763" h="10431661">
                <a:moveTo>
                  <a:pt x="0" y="0"/>
                </a:moveTo>
                <a:lnTo>
                  <a:pt x="18379763" y="0"/>
                </a:lnTo>
                <a:lnTo>
                  <a:pt x="18379763" y="10431661"/>
                </a:lnTo>
                <a:lnTo>
                  <a:pt x="0" y="104316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27" b="-27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1078829" y="3294985"/>
            <a:ext cx="8823028" cy="8823028"/>
          </a:xfrm>
          <a:custGeom>
            <a:avLst/>
            <a:gdLst/>
            <a:ahLst/>
            <a:cxnLst/>
            <a:rect l="l" t="t" r="r" b="b"/>
            <a:pathLst>
              <a:path w="8823028" h="8823028">
                <a:moveTo>
                  <a:pt x="0" y="0"/>
                </a:moveTo>
                <a:lnTo>
                  <a:pt x="8823028" y="0"/>
                </a:lnTo>
                <a:lnTo>
                  <a:pt x="8823028" y="8823028"/>
                </a:lnTo>
                <a:lnTo>
                  <a:pt x="0" y="88230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 rot="0">
            <a:off x="12173233" y="4055188"/>
            <a:ext cx="7302627" cy="7302627"/>
            <a:chOff x="0" y="0"/>
            <a:chExt cx="9736836" cy="973683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9736836" cy="9736836"/>
            </a:xfrm>
            <a:custGeom>
              <a:avLst/>
              <a:gdLst/>
              <a:ahLst/>
              <a:cxnLst/>
              <a:rect l="l" t="t" r="r" b="b"/>
              <a:pathLst>
                <a:path w="9736836" h="9736836">
                  <a:moveTo>
                    <a:pt x="4868418" y="0"/>
                  </a:moveTo>
                  <a:cubicBezTo>
                    <a:pt x="2179701" y="0"/>
                    <a:pt x="0" y="2179701"/>
                    <a:pt x="0" y="4868418"/>
                  </a:cubicBezTo>
                  <a:cubicBezTo>
                    <a:pt x="0" y="7557135"/>
                    <a:pt x="2179701" y="9736836"/>
                    <a:pt x="4868418" y="9736836"/>
                  </a:cubicBezTo>
                  <a:cubicBezTo>
                    <a:pt x="7557135" y="9736836"/>
                    <a:pt x="9736836" y="7557135"/>
                    <a:pt x="9736836" y="4868418"/>
                  </a:cubicBezTo>
                  <a:cubicBezTo>
                    <a:pt x="9736836" y="2179701"/>
                    <a:pt x="7557135" y="0"/>
                    <a:pt x="4868418" y="0"/>
                  </a:cubicBez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777612" y="1995202"/>
            <a:ext cx="3479957" cy="33688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805"/>
              </a:lnSpc>
            </a:pPr>
            <a:r>
              <a:rPr lang="en-US" sz="17005">
                <a:solidFill>
                  <a:srgbClr val="004AAD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02</a:t>
            </a:r>
            <a:endParaRPr lang="en-US" sz="17005">
              <a:solidFill>
                <a:srgbClr val="004AAD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4009112" y="2738420"/>
            <a:ext cx="6889843" cy="1767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840"/>
              </a:lnSpc>
            </a:pPr>
            <a:r>
              <a:rPr lang="en-US" sz="7400">
                <a:solidFill>
                  <a:srgbClr val="000000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系统设计</a:t>
            </a:r>
            <a:endParaRPr lang="en-US" sz="7400">
              <a:solidFill>
                <a:srgbClr val="000000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4009112" y="4677075"/>
            <a:ext cx="6889843" cy="3223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70"/>
              </a:lnSpc>
            </a:pPr>
            <a:r>
              <a:rPr lang="en-US" sz="3300">
                <a:solidFill>
                  <a:srgbClr val="737373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System Design</a:t>
            </a:r>
            <a:endParaRPr lang="en-US" sz="3300">
              <a:solidFill>
                <a:srgbClr val="737373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  <p:grpSp>
        <p:nvGrpSpPr>
          <p:cNvPr id="11" name="Group 11"/>
          <p:cNvGrpSpPr/>
          <p:nvPr/>
        </p:nvGrpSpPr>
        <p:grpSpPr>
          <a:xfrm rot="0">
            <a:off x="1303533" y="5561333"/>
            <a:ext cx="9483852" cy="50768"/>
            <a:chOff x="0" y="0"/>
            <a:chExt cx="12645136" cy="67691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2645136" cy="67691"/>
            </a:xfrm>
            <a:custGeom>
              <a:avLst/>
              <a:gdLst/>
              <a:ahLst/>
              <a:cxnLst/>
              <a:rect l="l" t="t" r="r" b="b"/>
              <a:pathLst>
                <a:path w="12645136" h="67691">
                  <a:moveTo>
                    <a:pt x="0" y="0"/>
                  </a:moveTo>
                  <a:lnTo>
                    <a:pt x="12645136" y="0"/>
                  </a:lnTo>
                  <a:lnTo>
                    <a:pt x="12645136" y="67691"/>
                  </a:lnTo>
                  <a:lnTo>
                    <a:pt x="0" y="67691"/>
                  </a:lnTo>
                  <a:close/>
                </a:path>
              </a:pathLst>
            </a:custGeom>
            <a:solidFill>
              <a:srgbClr val="004AAD"/>
            </a:solidFill>
          </p:spPr>
        </p:sp>
      </p:grpSp>
      <p:grpSp>
        <p:nvGrpSpPr>
          <p:cNvPr id="13" name="Group 13"/>
          <p:cNvGrpSpPr/>
          <p:nvPr/>
        </p:nvGrpSpPr>
        <p:grpSpPr>
          <a:xfrm rot="0">
            <a:off x="9905999" y="5382596"/>
            <a:ext cx="11101006" cy="4990433"/>
            <a:chOff x="0" y="0"/>
            <a:chExt cx="14801342" cy="6653911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4801342" cy="6653911"/>
            </a:xfrm>
            <a:custGeom>
              <a:avLst/>
              <a:gdLst/>
              <a:ahLst/>
              <a:cxnLst/>
              <a:rect l="l" t="t" r="r" b="b"/>
              <a:pathLst>
                <a:path w="14801342" h="6653911">
                  <a:moveTo>
                    <a:pt x="0" y="0"/>
                  </a:moveTo>
                  <a:lnTo>
                    <a:pt x="14801342" y="0"/>
                  </a:lnTo>
                  <a:lnTo>
                    <a:pt x="14801342" y="6653911"/>
                  </a:lnTo>
                  <a:lnTo>
                    <a:pt x="0" y="66539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t="-26" b="-26"/>
              </a:stretch>
            </a:blipFill>
          </p:spPr>
        </p:sp>
      </p:grpSp>
      <p:grpSp>
        <p:nvGrpSpPr>
          <p:cNvPr id="15" name="Group 15"/>
          <p:cNvGrpSpPr/>
          <p:nvPr/>
        </p:nvGrpSpPr>
        <p:grpSpPr>
          <a:xfrm rot="0">
            <a:off x="1028700" y="531225"/>
            <a:ext cx="3949256" cy="1187768"/>
            <a:chOff x="0" y="0"/>
            <a:chExt cx="5265674" cy="158369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5265674" cy="1583690"/>
            </a:xfrm>
            <a:custGeom>
              <a:avLst/>
              <a:gdLst/>
              <a:ahLst/>
              <a:cxnLst/>
              <a:rect l="l" t="t" r="r" b="b"/>
              <a:pathLst>
                <a:path w="5265674" h="1583690">
                  <a:moveTo>
                    <a:pt x="0" y="0"/>
                  </a:moveTo>
                  <a:lnTo>
                    <a:pt x="5265674" y="0"/>
                  </a:lnTo>
                  <a:lnTo>
                    <a:pt x="5265674" y="1583690"/>
                  </a:lnTo>
                  <a:lnTo>
                    <a:pt x="0" y="158369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-90" r="-90"/>
              </a:stretch>
            </a:blipFill>
          </p:spPr>
        </p:sp>
      </p:grpSp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 t="-38888" b="-38888"/>
              </a:stretch>
            </a:blipFill>
          </p:spPr>
        </p:sp>
      </p:grpSp>
      <p:sp>
        <p:nvSpPr>
          <p:cNvPr id="4" name="Freeform 4"/>
          <p:cNvSpPr/>
          <p:nvPr/>
        </p:nvSpPr>
        <p:spPr>
          <a:xfrm>
            <a:off x="0" y="-144661"/>
            <a:ext cx="18379763" cy="10431661"/>
          </a:xfrm>
          <a:custGeom>
            <a:avLst/>
            <a:gdLst/>
            <a:ahLst/>
            <a:cxnLst/>
            <a:rect l="l" t="t" r="r" b="b"/>
            <a:pathLst>
              <a:path w="18379763" h="10431661">
                <a:moveTo>
                  <a:pt x="0" y="0"/>
                </a:moveTo>
                <a:lnTo>
                  <a:pt x="18379763" y="0"/>
                </a:lnTo>
                <a:lnTo>
                  <a:pt x="18379763" y="10431661"/>
                </a:lnTo>
                <a:lnTo>
                  <a:pt x="0" y="104316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27" b="-27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9787658" y="2000926"/>
            <a:ext cx="8592105" cy="7257374"/>
          </a:xfrm>
          <a:custGeom>
            <a:avLst/>
            <a:gdLst/>
            <a:ahLst/>
            <a:cxnLst/>
            <a:rect l="l" t="t" r="r" b="b"/>
            <a:pathLst>
              <a:path w="8592105" h="7257374">
                <a:moveTo>
                  <a:pt x="0" y="0"/>
                </a:moveTo>
                <a:lnTo>
                  <a:pt x="8592105" y="0"/>
                </a:lnTo>
                <a:lnTo>
                  <a:pt x="8592105" y="7257374"/>
                </a:lnTo>
                <a:lnTo>
                  <a:pt x="0" y="725737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47" r="-47"/>
            </a:stretch>
          </a:blipFill>
        </p:spPr>
      </p:sp>
      <p:sp>
        <p:nvSpPr>
          <p:cNvPr id="6" name="Freeform 6" descr="仅校徽"/>
          <p:cNvSpPr/>
          <p:nvPr/>
        </p:nvSpPr>
        <p:spPr>
          <a:xfrm>
            <a:off x="990600" y="435492"/>
            <a:ext cx="1333526" cy="1333617"/>
          </a:xfrm>
          <a:custGeom>
            <a:avLst/>
            <a:gdLst/>
            <a:ahLst/>
            <a:cxnLst/>
            <a:rect l="l" t="t" r="r" b="b"/>
            <a:pathLst>
              <a:path w="1333526" h="1333617">
                <a:moveTo>
                  <a:pt x="0" y="0"/>
                </a:moveTo>
                <a:lnTo>
                  <a:pt x="1333526" y="0"/>
                </a:lnTo>
                <a:lnTo>
                  <a:pt x="1333526" y="1333617"/>
                </a:lnTo>
                <a:lnTo>
                  <a:pt x="0" y="133361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3" r="-3"/>
            </a:stretch>
          </a:blipFill>
        </p:spPr>
      </p:sp>
      <p:grpSp>
        <p:nvGrpSpPr>
          <p:cNvPr id="7" name="Group 7"/>
          <p:cNvGrpSpPr/>
          <p:nvPr/>
        </p:nvGrpSpPr>
        <p:grpSpPr>
          <a:xfrm rot="0">
            <a:off x="13048528" y="3160940"/>
            <a:ext cx="3291196" cy="5494623"/>
            <a:chOff x="0" y="0"/>
            <a:chExt cx="4388261" cy="732616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388231" cy="7326122"/>
            </a:xfrm>
            <a:custGeom>
              <a:avLst/>
              <a:gdLst/>
              <a:ahLst/>
              <a:cxnLst/>
              <a:rect l="l" t="t" r="r" b="b"/>
              <a:pathLst>
                <a:path w="4388231" h="7326122">
                  <a:moveTo>
                    <a:pt x="0" y="0"/>
                  </a:moveTo>
                  <a:lnTo>
                    <a:pt x="4388231" y="0"/>
                  </a:lnTo>
                  <a:lnTo>
                    <a:pt x="4388231" y="7326122"/>
                  </a:lnTo>
                  <a:lnTo>
                    <a:pt x="0" y="73261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</p:spPr>
        </p:sp>
      </p:grpSp>
      <p:sp>
        <p:nvSpPr>
          <p:cNvPr id="9" name="TextBox 9"/>
          <p:cNvSpPr txBox="1"/>
          <p:nvPr/>
        </p:nvSpPr>
        <p:spPr>
          <a:xfrm>
            <a:off x="10560577" y="2258605"/>
            <a:ext cx="5779146" cy="902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80"/>
              </a:lnSpc>
            </a:pPr>
            <a:r>
              <a:rPr lang="en-US" sz="3800">
                <a:solidFill>
                  <a:srgbClr val="FFFFFF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核心模块</a:t>
            </a:r>
            <a:endParaRPr lang="en-US" sz="3800">
              <a:solidFill>
                <a:srgbClr val="FFFFFF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2580671" y="-151884"/>
            <a:ext cx="7979906" cy="14833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920"/>
              </a:lnSpc>
            </a:pPr>
            <a:r>
              <a:rPr lang="en-US" sz="6000">
                <a:solidFill>
                  <a:srgbClr val="004AAD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前端——总体结构概览</a:t>
            </a:r>
            <a:endParaRPr lang="en-US" sz="6000">
              <a:solidFill>
                <a:srgbClr val="004AAD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697251" y="2214683"/>
            <a:ext cx="9090407" cy="6581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8680" lvl="2" indent="-289560" algn="l">
              <a:lnSpc>
                <a:spcPts val="6415"/>
              </a:lnSpc>
              <a:buFont typeface="Arial" panose="020B0604020202020204"/>
              <a:buChar char="⚬"/>
            </a:pPr>
            <a:r>
              <a:rPr lang="en-US" sz="3800" b="1">
                <a:solidFill>
                  <a:srgbClr val="000000"/>
                </a:solidFill>
                <a:latin typeface="Arimo Bold" panose="020B0704020202020204"/>
                <a:ea typeface="Arimo Bold" panose="020B0704020202020204"/>
                <a:cs typeface="Arimo Bold" panose="020B0704020202020204"/>
                <a:sym typeface="Arimo Bold" panose="020B0704020202020204"/>
              </a:rPr>
              <a:t>技术栈</a:t>
            </a:r>
            <a:r>
              <a:rPr lang="en-US" sz="3800">
                <a:solidFill>
                  <a:srgbClr val="000000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: Vue.js 3 (渐进式框架)</a:t>
            </a:r>
            <a:endParaRPr lang="en-US" sz="3800">
              <a:solidFill>
                <a:srgbClr val="000000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  <a:p>
            <a:pPr marL="868680" lvl="2" indent="-289560" algn="l">
              <a:lnSpc>
                <a:spcPts val="6415"/>
              </a:lnSpc>
            </a:pPr>
            <a:r>
              <a:rPr lang="en-US" sz="3800">
                <a:solidFill>
                  <a:srgbClr val="000000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                 Pinia (状态管理)</a:t>
            </a:r>
            <a:endParaRPr lang="en-US" sz="3800">
              <a:solidFill>
                <a:srgbClr val="000000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  <a:p>
            <a:pPr marL="868680" lvl="2" indent="-289560" algn="l">
              <a:lnSpc>
                <a:spcPts val="6415"/>
              </a:lnSpc>
            </a:pPr>
            <a:r>
              <a:rPr lang="en-US" sz="3800">
                <a:solidFill>
                  <a:srgbClr val="000000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                 Vue Router (路由)</a:t>
            </a:r>
            <a:endParaRPr lang="en-US" sz="3800">
              <a:solidFill>
                <a:srgbClr val="000000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  <a:p>
            <a:pPr marL="868680" lvl="2" indent="-289560" algn="l">
              <a:lnSpc>
                <a:spcPts val="6415"/>
              </a:lnSpc>
            </a:pPr>
            <a:r>
              <a:rPr lang="en-US" sz="3800">
                <a:solidFill>
                  <a:srgbClr val="000000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                 Axios (HTTP客户端) </a:t>
            </a:r>
            <a:endParaRPr lang="en-US" sz="3800">
              <a:solidFill>
                <a:srgbClr val="000000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  <a:p>
            <a:pPr marL="868680" lvl="2" indent="-289560" algn="l">
              <a:lnSpc>
                <a:spcPts val="6415"/>
              </a:lnSpc>
            </a:pPr>
            <a:r>
              <a:rPr lang="en-US" sz="3800">
                <a:solidFill>
                  <a:srgbClr val="000000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                 Bootstrap (UI框架)</a:t>
            </a:r>
            <a:endParaRPr lang="en-US" sz="3800">
              <a:solidFill>
                <a:srgbClr val="000000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  <a:p>
            <a:pPr marL="868680" lvl="2" indent="-289560" algn="l">
              <a:lnSpc>
                <a:spcPts val="6415"/>
              </a:lnSpc>
            </a:pPr>
          </a:p>
          <a:p>
            <a:pPr marL="868680" lvl="2" indent="-289560" algn="l">
              <a:lnSpc>
                <a:spcPts val="6415"/>
              </a:lnSpc>
              <a:buFont typeface="Arial" panose="020B0604020202020204"/>
              <a:buChar char="⚬"/>
            </a:pPr>
            <a:r>
              <a:rPr lang="en-US" sz="3800" b="1">
                <a:solidFill>
                  <a:srgbClr val="000000"/>
                </a:solidFill>
                <a:latin typeface="Arimo Bold" panose="020B0704020202020204"/>
                <a:ea typeface="Arimo Bold" panose="020B0704020202020204"/>
                <a:cs typeface="Arimo Bold" panose="020B0704020202020204"/>
                <a:sym typeface="Arimo Bold" panose="020B0704020202020204"/>
              </a:rPr>
              <a:t>模块化</a:t>
            </a:r>
            <a:r>
              <a:rPr lang="en-US" sz="3800">
                <a:solidFill>
                  <a:srgbClr val="000000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: 采用组件化开发，职责明确。</a:t>
            </a:r>
            <a:endParaRPr lang="en-US" sz="3800">
              <a:solidFill>
                <a:srgbClr val="000000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  <a:p>
            <a:pPr marL="868680" lvl="2" indent="-289560" algn="l">
              <a:lnSpc>
                <a:spcPts val="6415"/>
              </a:lnSpc>
            </a:pPr>
          </a:p>
        </p:txBody>
      </p:sp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0" y="3810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 t="-38888" b="-38888"/>
              </a:stretch>
            </a:blipFill>
          </p:spPr>
        </p:sp>
      </p:grpSp>
      <p:sp>
        <p:nvSpPr>
          <p:cNvPr id="4" name="Freeform 4"/>
          <p:cNvSpPr/>
          <p:nvPr/>
        </p:nvSpPr>
        <p:spPr>
          <a:xfrm>
            <a:off x="7634586" y="5366081"/>
            <a:ext cx="2645326" cy="2483403"/>
          </a:xfrm>
          <a:custGeom>
            <a:avLst/>
            <a:gdLst/>
            <a:ahLst/>
            <a:cxnLst/>
            <a:rect l="l" t="t" r="r" b="b"/>
            <a:pathLst>
              <a:path w="2645326" h="2483403">
                <a:moveTo>
                  <a:pt x="0" y="0"/>
                </a:moveTo>
                <a:lnTo>
                  <a:pt x="2645326" y="0"/>
                </a:lnTo>
                <a:lnTo>
                  <a:pt x="2645326" y="2483403"/>
                </a:lnTo>
                <a:lnTo>
                  <a:pt x="0" y="24834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3" b="-3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7849589" y="3166780"/>
            <a:ext cx="2418800" cy="2701338"/>
          </a:xfrm>
          <a:custGeom>
            <a:avLst/>
            <a:gdLst/>
            <a:ahLst/>
            <a:cxnLst/>
            <a:rect l="l" t="t" r="r" b="b"/>
            <a:pathLst>
              <a:path w="2418800" h="2701338">
                <a:moveTo>
                  <a:pt x="0" y="0"/>
                </a:moveTo>
                <a:lnTo>
                  <a:pt x="2418800" y="0"/>
                </a:lnTo>
                <a:lnTo>
                  <a:pt x="2418800" y="2701338"/>
                </a:lnTo>
                <a:lnTo>
                  <a:pt x="0" y="27013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58" b="-58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0" y="-144661"/>
            <a:ext cx="18379763" cy="10431661"/>
          </a:xfrm>
          <a:custGeom>
            <a:avLst/>
            <a:gdLst/>
            <a:ahLst/>
            <a:cxnLst/>
            <a:rect l="l" t="t" r="r" b="b"/>
            <a:pathLst>
              <a:path w="18379763" h="10431661">
                <a:moveTo>
                  <a:pt x="0" y="0"/>
                </a:moveTo>
                <a:lnTo>
                  <a:pt x="18379763" y="0"/>
                </a:lnTo>
                <a:lnTo>
                  <a:pt x="18379763" y="10431661"/>
                </a:lnTo>
                <a:lnTo>
                  <a:pt x="0" y="1043166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t="-27" b="-27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8790174" y="2117499"/>
            <a:ext cx="2785603" cy="2785603"/>
          </a:xfrm>
          <a:custGeom>
            <a:avLst/>
            <a:gdLst/>
            <a:ahLst/>
            <a:cxnLst/>
            <a:rect l="l" t="t" r="r" b="b"/>
            <a:pathLst>
              <a:path w="2785603" h="2785603">
                <a:moveTo>
                  <a:pt x="0" y="0"/>
                </a:moveTo>
                <a:lnTo>
                  <a:pt x="2785603" y="0"/>
                </a:lnTo>
                <a:lnTo>
                  <a:pt x="2785603" y="2785603"/>
                </a:lnTo>
                <a:lnTo>
                  <a:pt x="0" y="278560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9110704" y="2438029"/>
            <a:ext cx="2144544" cy="2144544"/>
          </a:xfrm>
          <a:custGeom>
            <a:avLst/>
            <a:gdLst/>
            <a:ahLst/>
            <a:cxnLst/>
            <a:rect l="l" t="t" r="r" b="b"/>
            <a:pathLst>
              <a:path w="2144544" h="2144544">
                <a:moveTo>
                  <a:pt x="0" y="0"/>
                </a:moveTo>
                <a:lnTo>
                  <a:pt x="2144544" y="0"/>
                </a:lnTo>
                <a:lnTo>
                  <a:pt x="2144544" y="2144544"/>
                </a:lnTo>
                <a:lnTo>
                  <a:pt x="0" y="214454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6338271" y="4273210"/>
            <a:ext cx="2785603" cy="2785603"/>
          </a:xfrm>
          <a:custGeom>
            <a:avLst/>
            <a:gdLst/>
            <a:ahLst/>
            <a:cxnLst/>
            <a:rect l="l" t="t" r="r" b="b"/>
            <a:pathLst>
              <a:path w="2785603" h="2785603">
                <a:moveTo>
                  <a:pt x="0" y="0"/>
                </a:moveTo>
                <a:lnTo>
                  <a:pt x="2785603" y="0"/>
                </a:lnTo>
                <a:lnTo>
                  <a:pt x="2785603" y="2785603"/>
                </a:lnTo>
                <a:lnTo>
                  <a:pt x="0" y="278560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6658800" y="4593740"/>
            <a:ext cx="2144544" cy="2144544"/>
          </a:xfrm>
          <a:custGeom>
            <a:avLst/>
            <a:gdLst/>
            <a:ahLst/>
            <a:cxnLst/>
            <a:rect l="l" t="t" r="r" b="b"/>
            <a:pathLst>
              <a:path w="2144544" h="2144544">
                <a:moveTo>
                  <a:pt x="0" y="0"/>
                </a:moveTo>
                <a:lnTo>
                  <a:pt x="2144544" y="0"/>
                </a:lnTo>
                <a:lnTo>
                  <a:pt x="2144544" y="2144544"/>
                </a:lnTo>
                <a:lnTo>
                  <a:pt x="0" y="214454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047750" y="3519588"/>
            <a:ext cx="5073118" cy="902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80"/>
              </a:lnSpc>
            </a:pPr>
            <a:r>
              <a:rPr lang="en-US" sz="3800">
                <a:solidFill>
                  <a:srgbClr val="000000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Item</a:t>
            </a:r>
            <a:endParaRPr lang="en-US" sz="3800">
              <a:solidFill>
                <a:srgbClr val="000000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038225" y="4263283"/>
            <a:ext cx="5073118" cy="42135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55"/>
              </a:lnSpc>
            </a:pPr>
            <a:r>
              <a:rPr lang="en-US" sz="2400" b="1">
                <a:solidFill>
                  <a:srgbClr val="000000"/>
                </a:solidFill>
                <a:latin typeface="Arimo Bold" panose="020B0704020202020204"/>
                <a:ea typeface="Arimo Bold" panose="020B0704020202020204"/>
                <a:cs typeface="Arimo Bold" panose="020B0704020202020204"/>
                <a:sym typeface="Arimo Bold" panose="020B0704020202020204"/>
              </a:rPr>
              <a:t>关键属性</a:t>
            </a:r>
            <a:r>
              <a:rPr lang="en-US" sz="2400">
                <a:solidFill>
                  <a:srgbClr val="000000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: id, title, description, image (URL), location, lost_or_found_time, status (丢失/拾获/已归还), type (失物/招领), username (发布者), user_id (发布者ID)</a:t>
            </a:r>
            <a:endParaRPr lang="en-US" sz="2400">
              <a:solidFill>
                <a:srgbClr val="000000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  <a:p>
            <a:pPr algn="l">
              <a:lnSpc>
                <a:spcPts val="4050"/>
              </a:lnSpc>
            </a:pPr>
          </a:p>
          <a:p>
            <a:pPr algn="l">
              <a:lnSpc>
                <a:spcPts val="4050"/>
              </a:lnSpc>
            </a:pPr>
            <a:r>
              <a:rPr lang="en-US" sz="2400" b="1">
                <a:solidFill>
                  <a:srgbClr val="000000"/>
                </a:solidFill>
                <a:latin typeface="Arimo Bold" panose="020B0704020202020204"/>
                <a:ea typeface="Arimo Bold" panose="020B0704020202020204"/>
                <a:cs typeface="Arimo Bold" panose="020B0704020202020204"/>
                <a:sym typeface="Arimo Bold" panose="020B0704020202020204"/>
              </a:rPr>
              <a:t>用途</a:t>
            </a:r>
            <a:r>
              <a:rPr lang="en-US" sz="2400">
                <a:solidFill>
                  <a:srgbClr val="000000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: 用于展示失物/招领信息、详情页、匹配结果</a:t>
            </a:r>
            <a:endParaRPr lang="en-US" sz="2400">
              <a:solidFill>
                <a:srgbClr val="000000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047750" y="2549134"/>
            <a:ext cx="5407003" cy="996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20"/>
              </a:lnSpc>
            </a:pPr>
            <a:r>
              <a:rPr lang="en-US" sz="4200">
                <a:solidFill>
                  <a:srgbClr val="004AAD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物品</a:t>
            </a:r>
            <a:endParaRPr lang="en-US" sz="4200">
              <a:solidFill>
                <a:srgbClr val="004AAD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  <p:grpSp>
        <p:nvGrpSpPr>
          <p:cNvPr id="14" name="Group 14"/>
          <p:cNvGrpSpPr/>
          <p:nvPr/>
        </p:nvGrpSpPr>
        <p:grpSpPr>
          <a:xfrm rot="0">
            <a:off x="1054132" y="3628793"/>
            <a:ext cx="944689" cy="50768"/>
            <a:chOff x="0" y="0"/>
            <a:chExt cx="1259586" cy="67691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259586" cy="67691"/>
            </a:xfrm>
            <a:custGeom>
              <a:avLst/>
              <a:gdLst/>
              <a:ahLst/>
              <a:cxnLst/>
              <a:rect l="l" t="t" r="r" b="b"/>
              <a:pathLst>
                <a:path w="1259586" h="67691">
                  <a:moveTo>
                    <a:pt x="0" y="0"/>
                  </a:moveTo>
                  <a:lnTo>
                    <a:pt x="1259586" y="0"/>
                  </a:lnTo>
                  <a:lnTo>
                    <a:pt x="1259586" y="67691"/>
                  </a:lnTo>
                  <a:lnTo>
                    <a:pt x="0" y="67691"/>
                  </a:lnTo>
                  <a:close/>
                </a:path>
              </a:pathLst>
            </a:custGeom>
            <a:solidFill>
              <a:srgbClr val="004AAD"/>
            </a:solidFill>
          </p:spPr>
        </p:sp>
      </p:grpSp>
      <p:sp>
        <p:nvSpPr>
          <p:cNvPr id="16" name="TextBox 16"/>
          <p:cNvSpPr txBox="1"/>
          <p:nvPr/>
        </p:nvSpPr>
        <p:spPr>
          <a:xfrm>
            <a:off x="11879817" y="1673418"/>
            <a:ext cx="5407003" cy="9290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80"/>
              </a:lnSpc>
            </a:pPr>
            <a:r>
              <a:rPr lang="en-US" sz="3600">
                <a:solidFill>
                  <a:srgbClr val="000000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Message</a:t>
            </a:r>
            <a:endParaRPr lang="en-US" sz="3600">
              <a:solidFill>
                <a:srgbClr val="000000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1879818" y="2474263"/>
            <a:ext cx="5713700" cy="32171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50"/>
              </a:lnSpc>
            </a:pPr>
            <a:r>
              <a:rPr lang="en-US" sz="2400" b="1">
                <a:solidFill>
                  <a:srgbClr val="000000"/>
                </a:solidFill>
                <a:latin typeface="Arimo Bold" panose="020B0704020202020204"/>
                <a:ea typeface="Arimo Bold" panose="020B0704020202020204"/>
                <a:cs typeface="Arimo Bold" panose="020B0704020202020204"/>
                <a:sym typeface="Arimo Bold" panose="020B0704020202020204"/>
              </a:rPr>
              <a:t>关键属性</a:t>
            </a:r>
            <a:r>
              <a:rPr lang="en-US" sz="2400">
                <a:solidFill>
                  <a:srgbClr val="000000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: id, senderId, receiverId, content, createdAt, itemId (关联物品ID)。</a:t>
            </a:r>
            <a:endParaRPr lang="en-US" sz="2400">
              <a:solidFill>
                <a:srgbClr val="000000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  <a:p>
            <a:pPr algn="l">
              <a:lnSpc>
                <a:spcPts val="4050"/>
              </a:lnSpc>
            </a:pPr>
          </a:p>
          <a:p>
            <a:pPr algn="l">
              <a:lnSpc>
                <a:spcPts val="4055"/>
              </a:lnSpc>
            </a:pPr>
            <a:r>
              <a:rPr lang="en-US" sz="2400" b="1">
                <a:solidFill>
                  <a:srgbClr val="000000"/>
                </a:solidFill>
                <a:latin typeface="Arimo Bold" panose="020B0704020202020204"/>
                <a:ea typeface="Arimo Bold" panose="020B0704020202020204"/>
                <a:cs typeface="Arimo Bold" panose="020B0704020202020204"/>
                <a:sym typeface="Arimo Bold" panose="020B0704020202020204"/>
              </a:rPr>
              <a:t>用途</a:t>
            </a:r>
            <a:r>
              <a:rPr lang="en-US" sz="2400">
                <a:solidFill>
                  <a:srgbClr val="000000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: 用于用户间私信交流，围绕特定物品进行沟通。</a:t>
            </a:r>
            <a:endParaRPr lang="en-US" sz="2400">
              <a:solidFill>
                <a:srgbClr val="000000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  <a:p>
            <a:pPr algn="l">
              <a:lnSpc>
                <a:spcPts val="4050"/>
              </a:lnSpc>
            </a:pPr>
          </a:p>
        </p:txBody>
      </p:sp>
      <p:sp>
        <p:nvSpPr>
          <p:cNvPr id="18" name="TextBox 18"/>
          <p:cNvSpPr txBox="1"/>
          <p:nvPr/>
        </p:nvSpPr>
        <p:spPr>
          <a:xfrm>
            <a:off x="11879817" y="760114"/>
            <a:ext cx="5407003" cy="996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20"/>
              </a:lnSpc>
            </a:pPr>
            <a:r>
              <a:rPr lang="en-US" sz="4200">
                <a:solidFill>
                  <a:srgbClr val="004AAD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消息</a:t>
            </a:r>
            <a:endParaRPr lang="en-US" sz="4200">
              <a:solidFill>
                <a:srgbClr val="004AAD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  <p:grpSp>
        <p:nvGrpSpPr>
          <p:cNvPr id="19" name="Group 19"/>
          <p:cNvGrpSpPr/>
          <p:nvPr/>
        </p:nvGrpSpPr>
        <p:grpSpPr>
          <a:xfrm rot="0">
            <a:off x="11886199" y="1839772"/>
            <a:ext cx="944689" cy="50768"/>
            <a:chOff x="0" y="0"/>
            <a:chExt cx="1259586" cy="67691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259586" cy="67691"/>
            </a:xfrm>
            <a:custGeom>
              <a:avLst/>
              <a:gdLst/>
              <a:ahLst/>
              <a:cxnLst/>
              <a:rect l="l" t="t" r="r" b="b"/>
              <a:pathLst>
                <a:path w="1259586" h="67691">
                  <a:moveTo>
                    <a:pt x="0" y="0"/>
                  </a:moveTo>
                  <a:lnTo>
                    <a:pt x="1259586" y="0"/>
                  </a:lnTo>
                  <a:lnTo>
                    <a:pt x="1259586" y="67691"/>
                  </a:lnTo>
                  <a:lnTo>
                    <a:pt x="0" y="67691"/>
                  </a:lnTo>
                  <a:close/>
                </a:path>
              </a:pathLst>
            </a:custGeom>
            <a:solidFill>
              <a:srgbClr val="004AAD"/>
            </a:solidFill>
          </p:spPr>
        </p:sp>
      </p:grpSp>
      <p:sp>
        <p:nvSpPr>
          <p:cNvPr id="24" name="Freeform 24"/>
          <p:cNvSpPr/>
          <p:nvPr/>
        </p:nvSpPr>
        <p:spPr>
          <a:xfrm>
            <a:off x="8780768" y="6472697"/>
            <a:ext cx="2785603" cy="2785603"/>
          </a:xfrm>
          <a:custGeom>
            <a:avLst/>
            <a:gdLst/>
            <a:ahLst/>
            <a:cxnLst/>
            <a:rect l="l" t="t" r="r" b="b"/>
            <a:pathLst>
              <a:path w="2785603" h="2785603">
                <a:moveTo>
                  <a:pt x="0" y="0"/>
                </a:moveTo>
                <a:lnTo>
                  <a:pt x="2785603" y="0"/>
                </a:lnTo>
                <a:lnTo>
                  <a:pt x="2785603" y="2785603"/>
                </a:lnTo>
                <a:lnTo>
                  <a:pt x="0" y="278560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9101298" y="6793227"/>
            <a:ext cx="2144544" cy="2144544"/>
          </a:xfrm>
          <a:custGeom>
            <a:avLst/>
            <a:gdLst/>
            <a:ahLst/>
            <a:cxnLst/>
            <a:rect l="l" t="t" r="r" b="b"/>
            <a:pathLst>
              <a:path w="2144544" h="2144544">
                <a:moveTo>
                  <a:pt x="0" y="0"/>
                </a:moveTo>
                <a:lnTo>
                  <a:pt x="2144544" y="0"/>
                </a:lnTo>
                <a:lnTo>
                  <a:pt x="2144544" y="2144544"/>
                </a:lnTo>
                <a:lnTo>
                  <a:pt x="0" y="214454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27" name="TextBox 27"/>
          <p:cNvSpPr txBox="1"/>
          <p:nvPr/>
        </p:nvSpPr>
        <p:spPr>
          <a:xfrm>
            <a:off x="2580671" y="-151884"/>
            <a:ext cx="8199573" cy="14833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920"/>
              </a:lnSpc>
            </a:pPr>
            <a:r>
              <a:rPr lang="en-US" sz="6000">
                <a:solidFill>
                  <a:srgbClr val="004AAD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前端——核心数据结构</a:t>
            </a:r>
            <a:endParaRPr lang="en-US" sz="6000">
              <a:solidFill>
                <a:srgbClr val="004AAD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  <p:sp>
        <p:nvSpPr>
          <p:cNvPr id="28" name="Freeform 28" descr="仅校徽"/>
          <p:cNvSpPr/>
          <p:nvPr/>
        </p:nvSpPr>
        <p:spPr>
          <a:xfrm>
            <a:off x="990600" y="435492"/>
            <a:ext cx="1333526" cy="1333617"/>
          </a:xfrm>
          <a:custGeom>
            <a:avLst/>
            <a:gdLst/>
            <a:ahLst/>
            <a:cxnLst/>
            <a:rect l="l" t="t" r="r" b="b"/>
            <a:pathLst>
              <a:path w="1333526" h="1333617">
                <a:moveTo>
                  <a:pt x="0" y="0"/>
                </a:moveTo>
                <a:lnTo>
                  <a:pt x="1333526" y="0"/>
                </a:lnTo>
                <a:lnTo>
                  <a:pt x="1333526" y="1333617"/>
                </a:lnTo>
                <a:lnTo>
                  <a:pt x="0" y="133361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-3" r="-3"/>
            </a:stretch>
          </a:blipFill>
        </p:spPr>
      </p:sp>
      <p:sp>
        <p:nvSpPr>
          <p:cNvPr id="29" name="TextBox 29"/>
          <p:cNvSpPr txBox="1"/>
          <p:nvPr/>
        </p:nvSpPr>
        <p:spPr>
          <a:xfrm>
            <a:off x="11879817" y="6419472"/>
            <a:ext cx="5407003" cy="9290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80"/>
              </a:lnSpc>
            </a:pPr>
            <a:r>
              <a:rPr lang="en-US" sz="3600">
                <a:solidFill>
                  <a:srgbClr val="000000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User</a:t>
            </a:r>
            <a:endParaRPr lang="en-US" sz="3600">
              <a:solidFill>
                <a:srgbClr val="000000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11879818" y="7220317"/>
            <a:ext cx="5114840" cy="31850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50"/>
              </a:lnSpc>
            </a:pPr>
            <a:r>
              <a:rPr lang="en-US" sz="2400" b="1">
                <a:solidFill>
                  <a:srgbClr val="000000"/>
                </a:solidFill>
                <a:latin typeface="Arimo Bold" panose="020B0704020202020204"/>
                <a:ea typeface="Arimo Bold" panose="020B0704020202020204"/>
                <a:cs typeface="Arimo Bold" panose="020B0704020202020204"/>
                <a:sym typeface="Arimo Bold" panose="020B0704020202020204"/>
              </a:rPr>
              <a:t>关键属性</a:t>
            </a:r>
            <a:r>
              <a:rPr lang="en-US" sz="2400">
                <a:solidFill>
                  <a:srgbClr val="000000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: id, username, isAuthenticated (登录状态)。</a:t>
            </a:r>
            <a:endParaRPr lang="en-US" sz="2400">
              <a:solidFill>
                <a:srgbClr val="000000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  <a:p>
            <a:pPr algn="l">
              <a:lnSpc>
                <a:spcPts val="4050"/>
              </a:lnSpc>
            </a:pPr>
          </a:p>
          <a:p>
            <a:pPr algn="l">
              <a:lnSpc>
                <a:spcPts val="4055"/>
              </a:lnSpc>
            </a:pPr>
            <a:r>
              <a:rPr lang="en-US" sz="2400" b="1">
                <a:solidFill>
                  <a:srgbClr val="000000"/>
                </a:solidFill>
                <a:latin typeface="Arimo Bold" panose="020B0704020202020204"/>
                <a:ea typeface="Arimo Bold" panose="020B0704020202020204"/>
                <a:cs typeface="Arimo Bold" panose="020B0704020202020204"/>
                <a:sym typeface="Arimo Bold" panose="020B0704020202020204"/>
              </a:rPr>
              <a:t>用途</a:t>
            </a:r>
            <a:r>
              <a:rPr lang="en-US" sz="2400">
                <a:solidFill>
                  <a:srgbClr val="000000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: 管理用户身份、登录状态和个人信息。</a:t>
            </a:r>
            <a:endParaRPr lang="en-US" sz="2400">
              <a:solidFill>
                <a:srgbClr val="000000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  <a:p>
            <a:pPr algn="l">
              <a:lnSpc>
                <a:spcPts val="4050"/>
              </a:lnSpc>
            </a:pPr>
          </a:p>
        </p:txBody>
      </p:sp>
      <p:sp>
        <p:nvSpPr>
          <p:cNvPr id="31" name="TextBox 31"/>
          <p:cNvSpPr txBox="1"/>
          <p:nvPr/>
        </p:nvSpPr>
        <p:spPr>
          <a:xfrm>
            <a:off x="11879817" y="5506168"/>
            <a:ext cx="5407003" cy="996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20"/>
              </a:lnSpc>
            </a:pPr>
            <a:r>
              <a:rPr lang="en-US" sz="4200">
                <a:solidFill>
                  <a:srgbClr val="004AAD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用户</a:t>
            </a:r>
            <a:endParaRPr lang="en-US" sz="4200">
              <a:solidFill>
                <a:srgbClr val="004AAD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  <p:grpSp>
        <p:nvGrpSpPr>
          <p:cNvPr id="32" name="Group 32"/>
          <p:cNvGrpSpPr/>
          <p:nvPr/>
        </p:nvGrpSpPr>
        <p:grpSpPr>
          <a:xfrm rot="0">
            <a:off x="11886199" y="6585826"/>
            <a:ext cx="944689" cy="50768"/>
            <a:chOff x="0" y="0"/>
            <a:chExt cx="1259586" cy="67691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1259586" cy="67691"/>
            </a:xfrm>
            <a:custGeom>
              <a:avLst/>
              <a:gdLst/>
              <a:ahLst/>
              <a:cxnLst/>
              <a:rect l="l" t="t" r="r" b="b"/>
              <a:pathLst>
                <a:path w="1259586" h="67691">
                  <a:moveTo>
                    <a:pt x="0" y="0"/>
                  </a:moveTo>
                  <a:lnTo>
                    <a:pt x="1259586" y="0"/>
                  </a:lnTo>
                  <a:lnTo>
                    <a:pt x="1259586" y="67691"/>
                  </a:lnTo>
                  <a:lnTo>
                    <a:pt x="0" y="67691"/>
                  </a:lnTo>
                  <a:close/>
                </a:path>
              </a:pathLst>
            </a:custGeom>
            <a:solidFill>
              <a:srgbClr val="004AAD"/>
            </a:solidFill>
          </p:spPr>
        </p:sp>
      </p:grpSp>
      <p:sp>
        <p:nvSpPr>
          <p:cNvPr id="34" name="矩形 33"/>
          <p:cNvSpPr/>
          <p:nvPr/>
        </p:nvSpPr>
        <p:spPr>
          <a:xfrm>
            <a:off x="9629775" y="2694940"/>
            <a:ext cx="996315" cy="149225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noAutofit/>
          </a:bodyPr>
          <a:p>
            <a:pPr algn="ctr"/>
            <a:r>
              <a:rPr lang="en-US" altLang="zh-CN" sz="88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  <a:endParaRPr lang="en-US" altLang="zh-CN" sz="88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7232650" y="4926965"/>
            <a:ext cx="996315" cy="149225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noAutofit/>
          </a:bodyPr>
          <a:p>
            <a:pPr algn="ctr"/>
            <a:r>
              <a:rPr lang="en-US" altLang="zh-CN" sz="88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endParaRPr lang="en-US" altLang="zh-CN" sz="88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9685020" y="7124700"/>
            <a:ext cx="996315" cy="149225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noAutofit/>
          </a:bodyPr>
          <a:p>
            <a:pPr algn="ctr"/>
            <a:r>
              <a:rPr lang="en-US" altLang="zh-CN" sz="88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endParaRPr lang="en-US" altLang="zh-CN" sz="88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 t="-38888" b="-38888"/>
              </a:stretch>
            </a:blipFill>
          </p:spPr>
        </p:sp>
      </p:grpSp>
      <p:sp>
        <p:nvSpPr>
          <p:cNvPr id="4" name="Freeform 4"/>
          <p:cNvSpPr/>
          <p:nvPr/>
        </p:nvSpPr>
        <p:spPr>
          <a:xfrm>
            <a:off x="0" y="-144661"/>
            <a:ext cx="18379763" cy="10431661"/>
          </a:xfrm>
          <a:custGeom>
            <a:avLst/>
            <a:gdLst/>
            <a:ahLst/>
            <a:cxnLst/>
            <a:rect l="l" t="t" r="r" b="b"/>
            <a:pathLst>
              <a:path w="18379763" h="10431661">
                <a:moveTo>
                  <a:pt x="0" y="0"/>
                </a:moveTo>
                <a:lnTo>
                  <a:pt x="18379763" y="0"/>
                </a:lnTo>
                <a:lnTo>
                  <a:pt x="18379763" y="10431661"/>
                </a:lnTo>
                <a:lnTo>
                  <a:pt x="0" y="104316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27" b="-27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9787658" y="2000926"/>
            <a:ext cx="8592105" cy="7257374"/>
          </a:xfrm>
          <a:custGeom>
            <a:avLst/>
            <a:gdLst/>
            <a:ahLst/>
            <a:cxnLst/>
            <a:rect l="l" t="t" r="r" b="b"/>
            <a:pathLst>
              <a:path w="8592105" h="7257374">
                <a:moveTo>
                  <a:pt x="0" y="0"/>
                </a:moveTo>
                <a:lnTo>
                  <a:pt x="8592105" y="0"/>
                </a:lnTo>
                <a:lnTo>
                  <a:pt x="8592105" y="7257374"/>
                </a:lnTo>
                <a:lnTo>
                  <a:pt x="0" y="725737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47" r="-47"/>
            </a:stretch>
          </a:blipFill>
        </p:spPr>
      </p:sp>
      <p:sp>
        <p:nvSpPr>
          <p:cNvPr id="6" name="Freeform 6" descr="仅校徽"/>
          <p:cNvSpPr/>
          <p:nvPr/>
        </p:nvSpPr>
        <p:spPr>
          <a:xfrm>
            <a:off x="990600" y="435492"/>
            <a:ext cx="1333526" cy="1333617"/>
          </a:xfrm>
          <a:custGeom>
            <a:avLst/>
            <a:gdLst/>
            <a:ahLst/>
            <a:cxnLst/>
            <a:rect l="l" t="t" r="r" b="b"/>
            <a:pathLst>
              <a:path w="1333526" h="1333617">
                <a:moveTo>
                  <a:pt x="0" y="0"/>
                </a:moveTo>
                <a:lnTo>
                  <a:pt x="1333526" y="0"/>
                </a:lnTo>
                <a:lnTo>
                  <a:pt x="1333526" y="1333617"/>
                </a:lnTo>
                <a:lnTo>
                  <a:pt x="0" y="133361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3" r="-3"/>
            </a:stretch>
          </a:blipFill>
        </p:spPr>
      </p:sp>
      <p:grpSp>
        <p:nvGrpSpPr>
          <p:cNvPr id="7" name="Group 7"/>
          <p:cNvGrpSpPr/>
          <p:nvPr/>
        </p:nvGrpSpPr>
        <p:grpSpPr>
          <a:xfrm rot="0">
            <a:off x="2080771" y="3475179"/>
            <a:ext cx="5763429" cy="5267466"/>
            <a:chOff x="0" y="0"/>
            <a:chExt cx="7684572" cy="702328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7684516" cy="7023227"/>
            </a:xfrm>
            <a:custGeom>
              <a:avLst/>
              <a:gdLst/>
              <a:ahLst/>
              <a:cxnLst/>
              <a:rect l="l" t="t" r="r" b="b"/>
              <a:pathLst>
                <a:path w="7684516" h="7023227">
                  <a:moveTo>
                    <a:pt x="0" y="0"/>
                  </a:moveTo>
                  <a:lnTo>
                    <a:pt x="7684516" y="0"/>
                  </a:lnTo>
                  <a:lnTo>
                    <a:pt x="7684516" y="7023227"/>
                  </a:lnTo>
                  <a:lnTo>
                    <a:pt x="0" y="70232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</p:spPr>
        </p:sp>
      </p:grpSp>
      <p:sp>
        <p:nvSpPr>
          <p:cNvPr id="9" name="TextBox 9"/>
          <p:cNvSpPr txBox="1"/>
          <p:nvPr/>
        </p:nvSpPr>
        <p:spPr>
          <a:xfrm>
            <a:off x="9787658" y="2145220"/>
            <a:ext cx="7608559" cy="14770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22960" lvl="2" indent="-274320" algn="l">
              <a:lnSpc>
                <a:spcPts val="5760"/>
              </a:lnSpc>
              <a:buFont typeface="Arial" panose="020B0604020202020204"/>
              <a:buChar char="⚬"/>
            </a:pPr>
            <a:r>
              <a:rPr lang="en-US" sz="3600" b="1">
                <a:solidFill>
                  <a:srgbClr val="FFFFFF"/>
                </a:solidFill>
                <a:latin typeface="Arimo Bold" panose="020B0704020202020204"/>
                <a:ea typeface="Arimo Bold" panose="020B0704020202020204"/>
                <a:cs typeface="Arimo Bold" panose="020B0704020202020204"/>
                <a:sym typeface="Arimo Bold" panose="020B0704020202020204"/>
              </a:rPr>
              <a:t>函数设计</a:t>
            </a:r>
            <a:r>
              <a:rPr lang="en-US" sz="3600">
                <a:solidFill>
                  <a:srgbClr val="FFFFFF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：处理用户交互、</a:t>
            </a:r>
            <a:endParaRPr lang="en-US" sz="3600">
              <a:solidFill>
                <a:srgbClr val="FFFFFF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  <a:p>
            <a:pPr marL="548640" lvl="2" indent="0" algn="l">
              <a:lnSpc>
                <a:spcPts val="5760"/>
              </a:lnSpc>
              <a:buFont typeface="Arial" panose="020B0604020202020204"/>
              <a:buNone/>
            </a:pPr>
            <a:r>
              <a:rPr lang="en-US" sz="3600">
                <a:solidFill>
                  <a:srgbClr val="FFFFFF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    数据格式化、特定UI逻辑。</a:t>
            </a:r>
            <a:endParaRPr lang="en-US" sz="3600">
              <a:solidFill>
                <a:srgbClr val="FFFFFF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2580671" y="-151884"/>
            <a:ext cx="9141438" cy="14833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920"/>
              </a:lnSpc>
            </a:pPr>
            <a:r>
              <a:rPr lang="en-US" sz="6000">
                <a:solidFill>
                  <a:srgbClr val="004AAD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前端——组件与函数设计</a:t>
            </a:r>
            <a:endParaRPr lang="en-US" sz="6000">
              <a:solidFill>
                <a:srgbClr val="004AAD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279600" y="2088070"/>
            <a:ext cx="10280977" cy="1700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22960" lvl="2" indent="-274320" algn="l">
              <a:lnSpc>
                <a:spcPts val="6075"/>
              </a:lnSpc>
              <a:buFont typeface="Arial" panose="020B0604020202020204"/>
              <a:buChar char="⚬"/>
            </a:pPr>
            <a:r>
              <a:rPr lang="en-US" sz="3600" b="1">
                <a:solidFill>
                  <a:srgbClr val="000000"/>
                </a:solidFill>
                <a:latin typeface="Arimo Bold" panose="020B0704020202020204"/>
                <a:ea typeface="Arimo Bold" panose="020B0704020202020204"/>
                <a:cs typeface="Arimo Bold" panose="020B0704020202020204"/>
                <a:sym typeface="Arimo Bold" panose="020B0704020202020204"/>
              </a:rPr>
              <a:t>组件设计</a:t>
            </a:r>
            <a:r>
              <a:rPr lang="en-US" sz="3600">
                <a:solidFill>
                  <a:srgbClr val="000000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：每个Vue组件专注单一UI功能</a:t>
            </a:r>
            <a:endParaRPr lang="en-US" sz="3600">
              <a:solidFill>
                <a:srgbClr val="000000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  <a:p>
            <a:pPr marL="822960" lvl="2" indent="-274320" algn="l">
              <a:lnSpc>
                <a:spcPts val="6075"/>
              </a:lnSpc>
            </a:pPr>
          </a:p>
        </p:txBody>
      </p:sp>
      <p:sp>
        <p:nvSpPr>
          <p:cNvPr id="12" name="TextBox 12"/>
          <p:cNvSpPr txBox="1"/>
          <p:nvPr/>
        </p:nvSpPr>
        <p:spPr>
          <a:xfrm>
            <a:off x="10279431" y="4066793"/>
            <a:ext cx="7608559" cy="37603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60"/>
              </a:lnSpc>
            </a:pPr>
            <a:r>
              <a:rPr lang="en-US" sz="3600">
                <a:solidFill>
                  <a:srgbClr val="FFFFFF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1、Vue组件内部</a:t>
            </a:r>
            <a:endParaRPr lang="en-US" sz="3600">
              <a:solidFill>
                <a:srgbClr val="FFFFFF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  <a:p>
            <a:pPr algn="l">
              <a:lnSpc>
                <a:spcPts val="5760"/>
              </a:lnSpc>
            </a:pPr>
            <a:r>
              <a:rPr lang="en-US" sz="3600">
                <a:solidFill>
                  <a:srgbClr val="FFFFFF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2、Pinia Stores（Actions）：集中处理业务逻辑和异步API请求</a:t>
            </a:r>
            <a:endParaRPr lang="en-US" sz="3600">
              <a:solidFill>
                <a:srgbClr val="FFFFFF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  <a:p>
            <a:pPr algn="l">
              <a:lnSpc>
                <a:spcPts val="5760"/>
              </a:lnSpc>
            </a:pPr>
            <a:r>
              <a:rPr lang="en-US" sz="3600">
                <a:solidFill>
                  <a:srgbClr val="FFFFFF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3、Axios配置（拦截器）：全局处理请求头和相应错误</a:t>
            </a:r>
            <a:endParaRPr lang="en-US" sz="3600">
              <a:solidFill>
                <a:srgbClr val="FFFFFF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4422</Words>
  <Application>WPS 演示</Application>
  <PresentationFormat>On-screen Show (4:3)</PresentationFormat>
  <Paragraphs>471</Paragraphs>
  <Slides>51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51</vt:i4>
      </vt:variant>
    </vt:vector>
  </HeadingPairs>
  <TitlesOfParts>
    <vt:vector size="63" baseType="lpstr">
      <vt:lpstr>Arial</vt:lpstr>
      <vt:lpstr>宋体</vt:lpstr>
      <vt:lpstr>Wingdings</vt:lpstr>
      <vt:lpstr>Arimo Bold</vt:lpstr>
      <vt:lpstr>Arimo</vt:lpstr>
      <vt:lpstr>Arial</vt:lpstr>
      <vt:lpstr>Calibri</vt:lpstr>
      <vt:lpstr>微软雅黑</vt:lpstr>
      <vt:lpstr>Arial Unicode MS</vt:lpstr>
      <vt:lpstr>Arimo Bold Italics</vt:lpstr>
      <vt:lpstr>思源宋体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答辩PPT.pptx</dc:title>
  <dc:creator/>
  <cp:lastModifiedBy>Goddes</cp:lastModifiedBy>
  <cp:revision>4</cp:revision>
  <dcterms:created xsi:type="dcterms:W3CDTF">2006-08-16T00:00:00Z</dcterms:created>
  <dcterms:modified xsi:type="dcterms:W3CDTF">2025-07-04T02:47:25Z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45AB88AD3C50452489CDEF3CDF614266_12</vt:lpwstr>
  </property>
  <property fmtid="{D5CDD505-2E9C-101B-9397-08002B2CF9AE}" pid="3" name="KSOProductBuildVer">
    <vt:lpwstr>2052-12.1.0.21541</vt:lpwstr>
  </property>
</Properties>
</file>